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9.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59" r:id="rId2"/>
    <p:sldMasterId id="2147483669" r:id="rId3"/>
    <p:sldMasterId id="2147483681" r:id="rId4"/>
    <p:sldMasterId id="2147483689" r:id="rId5"/>
    <p:sldMasterId id="2147483696" r:id="rId6"/>
    <p:sldMasterId id="2147483704" r:id="rId7"/>
    <p:sldMasterId id="2147483725" r:id="rId8"/>
    <p:sldMasterId id="2147483734" r:id="rId9"/>
    <p:sldMasterId id="2147483742" r:id="rId10"/>
  </p:sldMasterIdLst>
  <p:notesMasterIdLst>
    <p:notesMasterId r:id="rId31"/>
  </p:notesMasterIdLst>
  <p:sldIdLst>
    <p:sldId id="711" r:id="rId11"/>
    <p:sldId id="787" r:id="rId12"/>
    <p:sldId id="791" r:id="rId13"/>
    <p:sldId id="792" r:id="rId14"/>
    <p:sldId id="793" r:id="rId15"/>
    <p:sldId id="794" r:id="rId16"/>
    <p:sldId id="796" r:id="rId17"/>
    <p:sldId id="798" r:id="rId18"/>
    <p:sldId id="799" r:id="rId19"/>
    <p:sldId id="800" r:id="rId20"/>
    <p:sldId id="801" r:id="rId21"/>
    <p:sldId id="805" r:id="rId22"/>
    <p:sldId id="803" r:id="rId23"/>
    <p:sldId id="802" r:id="rId24"/>
    <p:sldId id="806" r:id="rId25"/>
    <p:sldId id="807" r:id="rId26"/>
    <p:sldId id="804" r:id="rId27"/>
    <p:sldId id="808" r:id="rId28"/>
    <p:sldId id="788" r:id="rId29"/>
    <p:sldId id="790" r:id="rId30"/>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1"/>
            <p14:sldId id="787"/>
            <p14:sldId id="791"/>
            <p14:sldId id="792"/>
            <p14:sldId id="793"/>
            <p14:sldId id="794"/>
            <p14:sldId id="796"/>
            <p14:sldId id="798"/>
            <p14:sldId id="799"/>
            <p14:sldId id="800"/>
            <p14:sldId id="801"/>
            <p14:sldId id="805"/>
            <p14:sldId id="803"/>
            <p14:sldId id="802"/>
            <p14:sldId id="806"/>
            <p14:sldId id="807"/>
            <p14:sldId id="804"/>
            <p14:sldId id="808"/>
            <p14:sldId id="788"/>
            <p14:sldId id="79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dsberger, Sheldon" initials="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BF5700"/>
    <a:srgbClr val="CDCDCD"/>
    <a:srgbClr val="C6531F"/>
    <a:srgbClr val="C01338"/>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7255" autoAdjust="0"/>
  </p:normalViewPr>
  <p:slideViewPr>
    <p:cSldViewPr>
      <p:cViewPr varScale="1">
        <p:scale>
          <a:sx n="110" d="100"/>
          <a:sy n="110" d="100"/>
        </p:scale>
        <p:origin x="606" y="96"/>
      </p:cViewPr>
      <p:guideLst>
        <p:guide orient="horz" pos="1620"/>
        <p:guide pos="2880"/>
      </p:guideLst>
    </p:cSldViewPr>
  </p:slideViewPr>
  <p:outlineViewPr>
    <p:cViewPr>
      <p:scale>
        <a:sx n="33" d="100"/>
        <a:sy n="33" d="100"/>
      </p:scale>
      <p:origin x="0" y="-24376"/>
    </p:cViewPr>
  </p:outlineViewPr>
  <p:notesTextViewPr>
    <p:cViewPr>
      <p:scale>
        <a:sx n="100" d="100"/>
        <a:sy n="100" d="100"/>
      </p:scale>
      <p:origin x="0" y="0"/>
    </p:cViewPr>
  </p:notesTextViewPr>
  <p:sorterViewPr>
    <p:cViewPr>
      <p:scale>
        <a:sx n="75" d="100"/>
        <a:sy n="75" d="100"/>
      </p:scale>
      <p:origin x="0" y="-1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latin typeface="Arial" panose="020B0604020202020204" pitchFamily="34" charset="0"/>
                <a:cs typeface="ヒラギノ角ゴ Pro W3"/>
              </a:defRPr>
            </a:lvl1pPr>
          </a:lstStyle>
          <a:p>
            <a:pPr>
              <a:defRPr/>
            </a:pPr>
            <a:endParaRPr lang="en-US" dirty="0"/>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latin typeface="Arial" panose="020B0604020202020204" pitchFamily="34" charset="0"/>
                <a:cs typeface="ヒラギノ角ゴ Pro W3"/>
              </a:defRPr>
            </a:lvl1pPr>
          </a:lstStyle>
          <a:p>
            <a:pPr>
              <a:defRPr/>
            </a:pPr>
            <a:fld id="{F6FD56A5-6355-4B13-B783-7CC5477550B3}" type="datetimeFigureOut">
              <a:rPr lang="en-US" smtClean="0"/>
              <a:pPr>
                <a:defRPr/>
              </a:pPr>
              <a:t>10/3/2025</a:t>
            </a:fld>
            <a:endParaRPr lang="en-US" dirty="0"/>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latin typeface="Arial" panose="020B0604020202020204" pitchFamily="34" charset="0"/>
                <a:cs typeface="ヒラギノ角ゴ Pro W3"/>
              </a:defRPr>
            </a:lvl1pPr>
          </a:lstStyle>
          <a:p>
            <a:pPr>
              <a:defRPr/>
            </a:pPr>
            <a:endParaRPr lang="en-US" dirty="0"/>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latin typeface="Arial" panose="020B0604020202020204" pitchFamily="34" charset="0"/>
                <a:cs typeface="ヒラギノ角ゴ Pro W3"/>
              </a:defRPr>
            </a:lvl1pPr>
          </a:lstStyle>
          <a:p>
            <a:pPr>
              <a:defRPr/>
            </a:pPr>
            <a:fld id="{6E074355-CE0D-4C68-A6CB-C364ED71B33B}" type="slidenum">
              <a:rPr lang="en-US" smtClean="0"/>
              <a:pPr>
                <a:defRPr/>
              </a:pPr>
              <a:t>‹#›</a:t>
            </a:fld>
            <a:endParaRPr lang="en-US" dirty="0"/>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146879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4</a:t>
            </a:fld>
            <a:endParaRPr lang="en-US" dirty="0"/>
          </a:p>
        </p:txBody>
      </p:sp>
    </p:spTree>
    <p:extLst>
      <p:ext uri="{BB962C8B-B14F-4D97-AF65-F5344CB8AC3E}">
        <p14:creationId xmlns:p14="http://schemas.microsoft.com/office/powerpoint/2010/main" val="3579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13</a:t>
            </a:fld>
            <a:endParaRPr lang="en-US" dirty="0"/>
          </a:p>
        </p:txBody>
      </p:sp>
    </p:spTree>
    <p:extLst>
      <p:ext uri="{BB962C8B-B14F-4D97-AF65-F5344CB8AC3E}">
        <p14:creationId xmlns:p14="http://schemas.microsoft.com/office/powerpoint/2010/main" val="279884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lumMod val="85000"/>
                    <a:lumOff val="1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58393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716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90930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83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84667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19987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2651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737360"/>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423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060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021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991633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407264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62813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0550"/>
            <a:ext cx="8229600" cy="990600"/>
          </a:xfr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57200" y="1657350"/>
            <a:ext cx="8229600" cy="3352800"/>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64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58895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581150"/>
            <a:ext cx="4038600" cy="32766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581150"/>
            <a:ext cx="4038600" cy="32766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417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0375" y="590550"/>
            <a:ext cx="8229600" cy="9905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60375" y="1581150"/>
            <a:ext cx="4040188" cy="47982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60375" y="2041093"/>
            <a:ext cx="4040188" cy="2988107"/>
          </a:xfrm>
        </p:spPr>
        <p:txBody>
          <a:bodyPr>
            <a:normAutofit/>
          </a:bodyPr>
          <a:lstStyle>
            <a:lvl1pPr>
              <a:defRPr sz="1800"/>
            </a:lvl1pPr>
            <a:lvl2pPr>
              <a:defRPr sz="1600"/>
            </a:lvl2pPr>
            <a:lvl3pPr>
              <a:defRPr sz="1400"/>
            </a:lvl3pPr>
            <a:lvl4pPr>
              <a:defRPr sz="1200"/>
            </a:lvl4pPr>
            <a:lvl5pPr>
              <a:defRPr sz="11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1" y="1581150"/>
            <a:ext cx="4041775" cy="47982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8201" y="2041093"/>
            <a:ext cx="4041775" cy="2988107"/>
          </a:xfrm>
        </p:spPr>
        <p:txBody>
          <a:bodyPr>
            <a:normAutofit/>
          </a:bodyPr>
          <a:lstStyle>
            <a:lvl1pPr>
              <a:defRPr sz="1800"/>
            </a:lvl1pPr>
            <a:lvl2pPr>
              <a:defRPr sz="1600"/>
            </a:lvl2pPr>
            <a:lvl3pPr>
              <a:defRPr sz="1400"/>
            </a:lvl3pPr>
            <a:lvl4pPr>
              <a:defRPr sz="1200"/>
            </a:lvl4pPr>
            <a:lvl5pPr>
              <a:defRPr sz="11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04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6119954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464044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469901" y="1373983"/>
            <a:ext cx="8212139" cy="679847"/>
          </a:xfrm>
        </p:spPr>
        <p:txBody>
          <a:bodyPr lIns="91440" tIns="45720" rIns="91440" bIns="45720"/>
          <a:lstStyle>
            <a:lvl1pPr>
              <a:defRPr sz="30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471489" y="2230042"/>
            <a:ext cx="8208963" cy="1709738"/>
          </a:xfrm>
        </p:spPr>
        <p:txBody>
          <a:bodyPr lIns="91440" tIns="45720" rIns="91440" bIns="45720"/>
          <a:lstStyle>
            <a:lvl1pPr marL="0" indent="0">
              <a:defRPr/>
            </a:lvl1pPr>
          </a:lstStyle>
          <a:p>
            <a:r>
              <a:rPr lang="en-US"/>
              <a:t>Click to edit Master subtitle style</a:t>
            </a:r>
          </a:p>
        </p:txBody>
      </p:sp>
    </p:spTree>
    <p:extLst>
      <p:ext uri="{BB962C8B-B14F-4D97-AF65-F5344CB8AC3E}">
        <p14:creationId xmlns:p14="http://schemas.microsoft.com/office/powerpoint/2010/main" val="2211501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PowerPoint_Path_Footer"/>
          <p:cNvPicPr>
            <a:picLocks noChangeAspect="1" noChangeArrowheads="1"/>
          </p:cNvPicPr>
          <p:nvPr/>
        </p:nvPicPr>
        <p:blipFill>
          <a:blip r:embed="rId2"/>
          <a:srcRect/>
          <a:stretch>
            <a:fillRect/>
          </a:stretch>
        </p:blipFill>
        <p:spPr bwMode="auto">
          <a:xfrm>
            <a:off x="3176" y="4115991"/>
            <a:ext cx="9140825" cy="1027509"/>
          </a:xfrm>
          <a:prstGeom prst="rect">
            <a:avLst/>
          </a:prstGeom>
          <a:noFill/>
          <a:ln w="9525">
            <a:noFill/>
            <a:miter lim="800000"/>
            <a:headEnd/>
            <a:tailEnd/>
          </a:ln>
        </p:spPr>
      </p:pic>
      <p:pic>
        <p:nvPicPr>
          <p:cNvPr id="5" name="Picture 7" descr="PNNL_Logo_2-Color_v2"/>
          <p:cNvPicPr>
            <a:picLocks noChangeAspect="1" noChangeArrowheads="1"/>
          </p:cNvPicPr>
          <p:nvPr/>
        </p:nvPicPr>
        <p:blipFill>
          <a:blip r:embed="rId3"/>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30179137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9" descr="PowerPoint_Path_Footer"/>
          <p:cNvPicPr>
            <a:picLocks noChangeAspect="1" noChangeArrowheads="1"/>
          </p:cNvPicPr>
          <p:nvPr/>
        </p:nvPicPr>
        <p:blipFill>
          <a:blip r:embed="rId2"/>
          <a:srcRect/>
          <a:stretch>
            <a:fillRect/>
          </a:stretch>
        </p:blipFill>
        <p:spPr bwMode="auto">
          <a:xfrm>
            <a:off x="2" y="4115991"/>
            <a:ext cx="9140825" cy="1027509"/>
          </a:xfrm>
          <a:prstGeom prst="rect">
            <a:avLst/>
          </a:prstGeom>
          <a:noFill/>
          <a:ln w="9525">
            <a:noFill/>
            <a:miter lim="800000"/>
            <a:headEnd/>
            <a:tailEnd/>
          </a:ln>
        </p:spPr>
      </p:pic>
      <p:pic>
        <p:nvPicPr>
          <p:cNvPr id="5" name="Picture 7" descr="PNNL_Logo_2-Color_v2"/>
          <p:cNvPicPr>
            <a:picLocks noChangeAspect="1" noChangeArrowheads="1"/>
          </p:cNvPicPr>
          <p:nvPr/>
        </p:nvPicPr>
        <p:blipFill>
          <a:blip r:embed="rId3"/>
          <a:srcRect/>
          <a:stretch>
            <a:fillRect/>
          </a:stretch>
        </p:blipFill>
        <p:spPr bwMode="auto">
          <a:xfrm>
            <a:off x="7129463" y="4387454"/>
            <a:ext cx="1828800" cy="598884"/>
          </a:xfrm>
          <a:prstGeom prst="rect">
            <a:avLst/>
          </a:prstGeom>
          <a:noFill/>
          <a:ln w="9525">
            <a:noFill/>
            <a:miter lim="800000"/>
            <a:headEnd/>
            <a:tailEnd/>
          </a:ln>
        </p:spPr>
      </p:pic>
      <p:sp>
        <p:nvSpPr>
          <p:cNvPr id="6" name="Rectangle 5"/>
          <p:cNvSpPr>
            <a:spLocks noChangeArrowheads="1"/>
          </p:cNvSpPr>
          <p:nvPr/>
        </p:nvSpPr>
        <p:spPr bwMode="auto">
          <a:xfrm>
            <a:off x="0" y="0"/>
            <a:ext cx="9144000" cy="685800"/>
          </a:xfrm>
          <a:prstGeom prst="rect">
            <a:avLst/>
          </a:prstGeom>
          <a:solidFill>
            <a:srgbClr val="D57500"/>
          </a:solidFill>
          <a:ln w="9525">
            <a:noFill/>
            <a:miter lim="800000"/>
            <a:headEnd/>
            <a:tailEnd/>
          </a:ln>
        </p:spPr>
        <p:txBody>
          <a:bodyPr wrap="none" anchor="ctr"/>
          <a:lstStyle/>
          <a:p>
            <a:pPr>
              <a:defRPr/>
            </a:pPr>
            <a:endParaRPr lang="en-US" sz="1800">
              <a:latin typeface="Arial"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243042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5"/>
          <p:cNvSpPr>
            <a:spLocks noChangeArrowheads="1"/>
          </p:cNvSpPr>
          <p:nvPr/>
        </p:nvSpPr>
        <p:spPr bwMode="auto">
          <a:xfrm>
            <a:off x="1588" y="0"/>
            <a:ext cx="9144000" cy="685800"/>
          </a:xfrm>
          <a:prstGeom prst="rect">
            <a:avLst/>
          </a:prstGeom>
          <a:solidFill>
            <a:srgbClr val="D57500"/>
          </a:solidFill>
          <a:ln w="9525">
            <a:noFill/>
            <a:miter lim="800000"/>
            <a:headEnd/>
            <a:tailEnd/>
          </a:ln>
        </p:spPr>
        <p:txBody>
          <a:bodyPr wrap="none" anchor="ctr"/>
          <a:lstStyle/>
          <a:p>
            <a:pPr>
              <a:defRPr/>
            </a:pPr>
            <a:endParaRPr lang="en-US" sz="1800">
              <a:latin typeface="Arial" charset="0"/>
            </a:endParaRPr>
          </a:p>
        </p:txBody>
      </p:sp>
      <p:pic>
        <p:nvPicPr>
          <p:cNvPr id="5" name="Picture 6" descr="PNNL_Logo_2-Color_v2"/>
          <p:cNvPicPr>
            <a:picLocks noChangeAspect="1" noChangeArrowheads="1"/>
          </p:cNvPicPr>
          <p:nvPr/>
        </p:nvPicPr>
        <p:blipFill>
          <a:blip r:embed="rId2"/>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11995722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4" name="Rectangle 5"/>
          <p:cNvSpPr>
            <a:spLocks noChangeArrowheads="1"/>
          </p:cNvSpPr>
          <p:nvPr/>
        </p:nvSpPr>
        <p:spPr bwMode="auto">
          <a:xfrm>
            <a:off x="0" y="1"/>
            <a:ext cx="9144000" cy="983456"/>
          </a:xfrm>
          <a:prstGeom prst="rect">
            <a:avLst/>
          </a:prstGeom>
          <a:solidFill>
            <a:srgbClr val="D57500"/>
          </a:solidFill>
          <a:ln w="9525">
            <a:noFill/>
            <a:miter lim="800000"/>
            <a:headEnd/>
            <a:tailEnd/>
          </a:ln>
        </p:spPr>
        <p:txBody>
          <a:bodyPr wrap="none" anchor="ctr"/>
          <a:lstStyle/>
          <a:p>
            <a:pPr>
              <a:defRPr/>
            </a:pPr>
            <a:endParaRPr lang="en-US" sz="1800">
              <a:latin typeface="Arial" charset="0"/>
            </a:endParaRPr>
          </a:p>
        </p:txBody>
      </p:sp>
      <p:pic>
        <p:nvPicPr>
          <p:cNvPr id="5" name="Picture 6" descr="PNNL_Logo_2-Color_v2"/>
          <p:cNvPicPr>
            <a:picLocks noChangeAspect="1" noChangeArrowheads="1"/>
          </p:cNvPicPr>
          <p:nvPr/>
        </p:nvPicPr>
        <p:blipFill>
          <a:blip r:embed="rId2"/>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buSzPct val="8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2533926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5" descr="PNNL_Logo_2-Color_v2"/>
          <p:cNvPicPr>
            <a:picLocks noChangeAspect="1" noChangeArrowheads="1"/>
          </p:cNvPicPr>
          <p:nvPr/>
        </p:nvPicPr>
        <p:blipFill>
          <a:blip r:embed="rId2"/>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37159968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5143500"/>
          </a:xfrm>
          <a:prstGeom prst="rect">
            <a:avLst/>
          </a:prstGeom>
          <a:solidFill>
            <a:srgbClr val="707276"/>
          </a:solidFill>
          <a:ln w="9525">
            <a:noFill/>
            <a:miter lim="800000"/>
            <a:headEnd/>
            <a:tailEnd/>
          </a:ln>
        </p:spPr>
        <p:txBody>
          <a:bodyPr wrap="none" anchor="ctr"/>
          <a:lstStyle/>
          <a:p>
            <a:pPr>
              <a:defRPr/>
            </a:pPr>
            <a:endParaRPr lang="en-US" sz="1800">
              <a:latin typeface="Arial" charset="0"/>
            </a:endParaRPr>
          </a:p>
        </p:txBody>
      </p:sp>
      <p:pic>
        <p:nvPicPr>
          <p:cNvPr id="5" name="Picture 5" descr="PNNL_Logo_White"/>
          <p:cNvPicPr>
            <a:picLocks noChangeAspect="1" noChangeArrowheads="1"/>
          </p:cNvPicPr>
          <p:nvPr/>
        </p:nvPicPr>
        <p:blipFill>
          <a:blip r:embed="rId2"/>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3138420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5143500"/>
          </a:xfrm>
          <a:prstGeom prst="rect">
            <a:avLst/>
          </a:prstGeom>
          <a:solidFill>
            <a:srgbClr val="D57500"/>
          </a:solidFill>
          <a:ln w="9525">
            <a:noFill/>
            <a:miter lim="800000"/>
            <a:headEnd/>
            <a:tailEnd/>
          </a:ln>
        </p:spPr>
        <p:txBody>
          <a:bodyPr wrap="none" anchor="ctr"/>
          <a:lstStyle/>
          <a:p>
            <a:pPr>
              <a:defRPr/>
            </a:pPr>
            <a:endParaRPr lang="en-US" sz="1800">
              <a:latin typeface="Arial" charset="0"/>
            </a:endParaRPr>
          </a:p>
        </p:txBody>
      </p:sp>
      <p:pic>
        <p:nvPicPr>
          <p:cNvPr id="5" name="Picture 3" descr="PNNL_Logo_White"/>
          <p:cNvPicPr>
            <a:picLocks noChangeAspect="1" noChangeArrowheads="1"/>
          </p:cNvPicPr>
          <p:nvPr/>
        </p:nvPicPr>
        <p:blipFill>
          <a:blip r:embed="rId2"/>
          <a:srcRect/>
          <a:stretch>
            <a:fillRect/>
          </a:stretch>
        </p:blipFill>
        <p:spPr bwMode="auto">
          <a:xfrm>
            <a:off x="7129463" y="4387454"/>
            <a:ext cx="1828800" cy="598884"/>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p:cNvSpPr>
            <a:spLocks noGrp="1"/>
          </p:cNvSpPr>
          <p:nvPr>
            <p:ph type="ftr" sz="quarter" idx="10"/>
          </p:nvPr>
        </p:nvSpPr>
        <p:spPr/>
        <p:txBody>
          <a:bodyPr/>
          <a:lstStyle>
            <a:lvl1pPr>
              <a:defRPr smtClean="0"/>
            </a:lvl1pPr>
          </a:lstStyle>
          <a:p>
            <a:endParaRPr lang="en-US"/>
          </a:p>
        </p:txBody>
      </p:sp>
    </p:spTree>
    <p:extLst>
      <p:ext uri="{BB962C8B-B14F-4D97-AF65-F5344CB8AC3E}">
        <p14:creationId xmlns:p14="http://schemas.microsoft.com/office/powerpoint/2010/main" val="34995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endParaRPr lang="en-US"/>
          </a:p>
        </p:txBody>
      </p:sp>
    </p:spTree>
    <p:extLst>
      <p:ext uri="{BB962C8B-B14F-4D97-AF65-F5344CB8AC3E}">
        <p14:creationId xmlns:p14="http://schemas.microsoft.com/office/powerpoint/2010/main" val="3878186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857250"/>
          </a:xfrm>
        </p:spPr>
        <p:txBody>
          <a:bodyPr/>
          <a:lstStyle/>
          <a:p>
            <a:r>
              <a:rPr lang="en-US"/>
              <a:t>Click to edit Master title style</a:t>
            </a:r>
          </a:p>
        </p:txBody>
      </p:sp>
      <p:sp>
        <p:nvSpPr>
          <p:cNvPr id="3" name="Text Placeholder 2"/>
          <p:cNvSpPr>
            <a:spLocks noGrp="1"/>
          </p:cNvSpPr>
          <p:nvPr>
            <p:ph type="body" sz="half" idx="1"/>
          </p:nvPr>
        </p:nvSpPr>
        <p:spPr>
          <a:xfrm>
            <a:off x="492127" y="1257300"/>
            <a:ext cx="4135439"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9965" y="1257300"/>
            <a:ext cx="4135437"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8496300" y="4867275"/>
            <a:ext cx="609600" cy="171450"/>
          </a:xfrm>
        </p:spPr>
        <p:txBody>
          <a:bodyPr/>
          <a:lstStyle>
            <a:lvl1pPr>
              <a:defRPr smtClean="0"/>
            </a:lvl1pPr>
          </a:lstStyle>
          <a:p>
            <a:endParaRPr lang="en-US"/>
          </a:p>
        </p:txBody>
      </p:sp>
      <p:sp>
        <p:nvSpPr>
          <p:cNvPr id="6" name="Date Placeholder 5"/>
          <p:cNvSpPr>
            <a:spLocks noGrp="1"/>
          </p:cNvSpPr>
          <p:nvPr>
            <p:ph type="dt" sz="half" idx="11"/>
          </p:nvPr>
        </p:nvSpPr>
        <p:spPr>
          <a:xfrm>
            <a:off x="7772400" y="5019676"/>
            <a:ext cx="838200" cy="97631"/>
          </a:xfrm>
          <a:prstGeom prst="rect">
            <a:avLst/>
          </a:prstGeom>
        </p:spPr>
        <p:txBody>
          <a:bodyPr/>
          <a:lstStyle>
            <a:lvl1pPr>
              <a:defRPr/>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2961840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28600"/>
            <a:ext cx="8305800" cy="857250"/>
          </a:xfrm>
        </p:spPr>
        <p:txBody>
          <a:bodyPr/>
          <a:lstStyle/>
          <a:p>
            <a:r>
              <a:rPr lang="en-US"/>
              <a:t>Click to edit Master title style</a:t>
            </a:r>
          </a:p>
        </p:txBody>
      </p:sp>
      <p:sp>
        <p:nvSpPr>
          <p:cNvPr id="3" name="Content Placeholder 2"/>
          <p:cNvSpPr>
            <a:spLocks noGrp="1"/>
          </p:cNvSpPr>
          <p:nvPr>
            <p:ph sz="quarter" idx="1"/>
          </p:nvPr>
        </p:nvSpPr>
        <p:spPr>
          <a:xfrm>
            <a:off x="492127" y="1257300"/>
            <a:ext cx="4135439"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79965" y="1257300"/>
            <a:ext cx="4135437"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2127" y="3000375"/>
            <a:ext cx="4135439"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79965" y="3000375"/>
            <a:ext cx="4135437"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8496300" y="4867275"/>
            <a:ext cx="609600" cy="171450"/>
          </a:xfrm>
        </p:spPr>
        <p:txBody>
          <a:bodyPr/>
          <a:lstStyle>
            <a:lvl1pPr>
              <a:defRPr smtClean="0"/>
            </a:lvl1pPr>
          </a:lstStyle>
          <a:p>
            <a:endParaRPr lang="en-US"/>
          </a:p>
        </p:txBody>
      </p:sp>
      <p:sp>
        <p:nvSpPr>
          <p:cNvPr id="8" name="Date Placeholder 7"/>
          <p:cNvSpPr>
            <a:spLocks noGrp="1"/>
          </p:cNvSpPr>
          <p:nvPr>
            <p:ph type="dt" sz="half" idx="11"/>
          </p:nvPr>
        </p:nvSpPr>
        <p:spPr>
          <a:xfrm>
            <a:off x="7772400" y="5019676"/>
            <a:ext cx="838200" cy="97631"/>
          </a:xfrm>
          <a:prstGeom prst="rect">
            <a:avLst/>
          </a:prstGeom>
        </p:spPr>
        <p:txBody>
          <a:bodyPr/>
          <a:lstStyle>
            <a:lvl1pPr>
              <a:defRPr/>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2675677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857250"/>
          </a:xfrm>
        </p:spPr>
        <p:txBody>
          <a:bodyPr/>
          <a:lstStyle/>
          <a:p>
            <a:r>
              <a:rPr lang="en-US"/>
              <a:t>Click to edit Master title style</a:t>
            </a:r>
          </a:p>
        </p:txBody>
      </p:sp>
      <p:sp>
        <p:nvSpPr>
          <p:cNvPr id="3" name="Text Placeholder 2"/>
          <p:cNvSpPr>
            <a:spLocks noGrp="1"/>
          </p:cNvSpPr>
          <p:nvPr>
            <p:ph type="body" sz="half" idx="1"/>
          </p:nvPr>
        </p:nvSpPr>
        <p:spPr>
          <a:xfrm>
            <a:off x="492127" y="1257300"/>
            <a:ext cx="4135439"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79965" y="1257300"/>
            <a:ext cx="4135437"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79965" y="3000375"/>
            <a:ext cx="4135437"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8496300" y="4867275"/>
            <a:ext cx="609600" cy="171450"/>
          </a:xfrm>
        </p:spPr>
        <p:txBody>
          <a:bodyPr/>
          <a:lstStyle>
            <a:lvl1pPr>
              <a:defRPr smtClean="0"/>
            </a:lvl1pPr>
          </a:lstStyle>
          <a:p>
            <a:endParaRPr lang="en-US"/>
          </a:p>
        </p:txBody>
      </p:sp>
      <p:sp>
        <p:nvSpPr>
          <p:cNvPr id="7" name="Date Placeholder 6"/>
          <p:cNvSpPr>
            <a:spLocks noGrp="1"/>
          </p:cNvSpPr>
          <p:nvPr>
            <p:ph type="dt" sz="half" idx="11"/>
          </p:nvPr>
        </p:nvSpPr>
        <p:spPr>
          <a:xfrm>
            <a:off x="7772400" y="5019676"/>
            <a:ext cx="838200" cy="97631"/>
          </a:xfrm>
          <a:prstGeom prst="rect">
            <a:avLst/>
          </a:prstGeom>
        </p:spPr>
        <p:txBody>
          <a:bodyPr/>
          <a:lstStyle>
            <a:lvl1pPr>
              <a:defRPr/>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3023393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857250"/>
          </a:xfrm>
        </p:spPr>
        <p:txBody>
          <a:bodyPr/>
          <a:lstStyle/>
          <a:p>
            <a:r>
              <a:rPr lang="en-US"/>
              <a:t>Click to edit Master title style</a:t>
            </a:r>
          </a:p>
        </p:txBody>
      </p:sp>
      <p:sp>
        <p:nvSpPr>
          <p:cNvPr id="3" name="Table Placeholder 2"/>
          <p:cNvSpPr>
            <a:spLocks noGrp="1"/>
          </p:cNvSpPr>
          <p:nvPr>
            <p:ph type="tbl" idx="1"/>
          </p:nvPr>
        </p:nvSpPr>
        <p:spPr>
          <a:xfrm>
            <a:off x="492126" y="1257300"/>
            <a:ext cx="8423275" cy="3371850"/>
          </a:xfrm>
        </p:spPr>
        <p:txBody>
          <a:bodyPr/>
          <a:lstStyle/>
          <a:p>
            <a:pPr lvl="0"/>
            <a:r>
              <a:rPr lang="en-US" noProof="0"/>
              <a:t>Click icon to add table</a:t>
            </a:r>
          </a:p>
        </p:txBody>
      </p:sp>
      <p:sp>
        <p:nvSpPr>
          <p:cNvPr id="4" name="Footer Placeholder 3"/>
          <p:cNvSpPr>
            <a:spLocks noGrp="1"/>
          </p:cNvSpPr>
          <p:nvPr>
            <p:ph type="ftr" sz="quarter" idx="10"/>
          </p:nvPr>
        </p:nvSpPr>
        <p:spPr>
          <a:xfrm>
            <a:off x="8496300" y="4867275"/>
            <a:ext cx="609600" cy="171450"/>
          </a:xfrm>
        </p:spPr>
        <p:txBody>
          <a:bodyPr/>
          <a:lstStyle>
            <a:lvl1pPr>
              <a:defRPr smtClean="0"/>
            </a:lvl1pPr>
          </a:lstStyle>
          <a:p>
            <a:endParaRPr lang="en-US"/>
          </a:p>
        </p:txBody>
      </p:sp>
      <p:sp>
        <p:nvSpPr>
          <p:cNvPr id="5" name="Date Placeholder 4"/>
          <p:cNvSpPr>
            <a:spLocks noGrp="1"/>
          </p:cNvSpPr>
          <p:nvPr>
            <p:ph type="dt" sz="half" idx="11"/>
          </p:nvPr>
        </p:nvSpPr>
        <p:spPr>
          <a:xfrm>
            <a:off x="7772400" y="5019676"/>
            <a:ext cx="838200" cy="97631"/>
          </a:xfrm>
          <a:prstGeom prst="rect">
            <a:avLst/>
          </a:prstGeom>
        </p:spPr>
        <p:txBody>
          <a:bodyPr/>
          <a:lstStyle>
            <a:lvl1pPr>
              <a:defRPr/>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1649445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2127" y="1257300"/>
            <a:ext cx="4135439" cy="3371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9965" y="1257300"/>
            <a:ext cx="4135437" cy="33718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smtClean="0"/>
            </a:lvl1pPr>
          </a:lstStyle>
          <a:p>
            <a:endParaRPr lang="en-US"/>
          </a:p>
        </p:txBody>
      </p:sp>
      <p:sp>
        <p:nvSpPr>
          <p:cNvPr id="6" name="Date Placeholder 5"/>
          <p:cNvSpPr>
            <a:spLocks noGrp="1"/>
          </p:cNvSpPr>
          <p:nvPr>
            <p:ph type="dt" sz="half" idx="11"/>
          </p:nvPr>
        </p:nvSpPr>
        <p:spPr>
          <a:xfrm>
            <a:off x="7772400" y="5019676"/>
            <a:ext cx="838200" cy="97631"/>
          </a:xfrm>
          <a:prstGeom prst="rect">
            <a:avLst/>
          </a:prstGeom>
        </p:spPr>
        <p:txBody>
          <a:bodyPr/>
          <a:lstStyle>
            <a:lvl1pPr>
              <a:defRPr/>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14282829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857250"/>
          </a:xfrm>
        </p:spPr>
        <p:txBody>
          <a:bodyPr/>
          <a:lstStyle/>
          <a:p>
            <a:r>
              <a:rPr lang="en-US"/>
              <a:t>Click to edit Master title style</a:t>
            </a:r>
          </a:p>
        </p:txBody>
      </p:sp>
      <p:sp>
        <p:nvSpPr>
          <p:cNvPr id="3" name="Text Placeholder 2"/>
          <p:cNvSpPr>
            <a:spLocks noGrp="1"/>
          </p:cNvSpPr>
          <p:nvPr>
            <p:ph type="body" sz="half" idx="1"/>
          </p:nvPr>
        </p:nvSpPr>
        <p:spPr>
          <a:xfrm>
            <a:off x="492127" y="1257300"/>
            <a:ext cx="4135439"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779965" y="1257300"/>
            <a:ext cx="4135437" cy="3371850"/>
          </a:xfrm>
        </p:spPr>
        <p:txBody>
          <a:bodyPr/>
          <a:lstStyle/>
          <a:p>
            <a:pPr lvl="0"/>
            <a:r>
              <a:rPr lang="en-US" noProof="0"/>
              <a:t>Click icon to add chart</a:t>
            </a:r>
          </a:p>
        </p:txBody>
      </p:sp>
      <p:sp>
        <p:nvSpPr>
          <p:cNvPr id="5" name="Footer Placeholder 4"/>
          <p:cNvSpPr>
            <a:spLocks noGrp="1"/>
          </p:cNvSpPr>
          <p:nvPr>
            <p:ph type="ftr" sz="quarter" idx="10"/>
          </p:nvPr>
        </p:nvSpPr>
        <p:spPr>
          <a:xfrm>
            <a:off x="8496300" y="4867275"/>
            <a:ext cx="609600" cy="171450"/>
          </a:xfrm>
        </p:spPr>
        <p:txBody>
          <a:bodyPr/>
          <a:lstStyle>
            <a:lvl1pPr>
              <a:defRPr/>
            </a:lvl1pPr>
          </a:lstStyle>
          <a:p>
            <a:endParaRPr lang="en-US"/>
          </a:p>
        </p:txBody>
      </p:sp>
      <p:sp>
        <p:nvSpPr>
          <p:cNvPr id="6" name="Date Placeholder 5"/>
          <p:cNvSpPr>
            <a:spLocks noGrp="1"/>
          </p:cNvSpPr>
          <p:nvPr>
            <p:ph type="dt" sz="half" idx="11"/>
          </p:nvPr>
        </p:nvSpPr>
        <p:spPr>
          <a:xfrm>
            <a:off x="7772400" y="5019676"/>
            <a:ext cx="838200" cy="97631"/>
          </a:xfrm>
          <a:prstGeom prst="rect">
            <a:avLst/>
          </a:prstGeom>
        </p:spPr>
        <p:txBody>
          <a:bodyPr/>
          <a:lstStyle>
            <a:lvl1pPr>
              <a:defRPr smtClean="0"/>
            </a:lvl1pPr>
          </a:lstStyle>
          <a:p>
            <a:fld id="{DE95D194-E1CB-46C5-9029-816AA7C2D0BF}" type="datetimeFigureOut">
              <a:rPr lang="en-US" smtClean="0"/>
              <a:t>10/3/2025</a:t>
            </a:fld>
            <a:endParaRPr lang="en-US"/>
          </a:p>
        </p:txBody>
      </p:sp>
    </p:spTree>
    <p:extLst>
      <p:ext uri="{BB962C8B-B14F-4D97-AF65-F5344CB8AC3E}">
        <p14:creationId xmlns:p14="http://schemas.microsoft.com/office/powerpoint/2010/main" val="265709951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DE95D194-E1CB-46C5-9029-816AA7C2D0BF}"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D71DEC34-F032-40D9-A4DB-E1939A18D1FF}" type="slidenum">
              <a:rPr lang="en-US" smtClean="0"/>
              <a:t>‹#›</a:t>
            </a:fld>
            <a:endParaRPr lang="en-US"/>
          </a:p>
        </p:txBody>
      </p:sp>
    </p:spTree>
    <p:extLst>
      <p:ext uri="{BB962C8B-B14F-4D97-AF65-F5344CB8AC3E}">
        <p14:creationId xmlns:p14="http://schemas.microsoft.com/office/powerpoint/2010/main" val="28549172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DE95D194-E1CB-46C5-9029-816AA7C2D0BF}" type="datetimeFigureOut">
              <a:rPr lang="en-US" smtClean="0"/>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D71DEC34-F032-40D9-A4DB-E1939A18D1FF}" type="slidenum">
              <a:rPr lang="en-US" smtClean="0"/>
              <a:t>‹#›</a:t>
            </a:fld>
            <a:endParaRPr lang="en-US"/>
          </a:p>
        </p:txBody>
      </p:sp>
    </p:spTree>
    <p:extLst>
      <p:ext uri="{BB962C8B-B14F-4D97-AF65-F5344CB8AC3E}">
        <p14:creationId xmlns:p14="http://schemas.microsoft.com/office/powerpoint/2010/main" val="1085989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Line Title Only">
    <p:spTree>
      <p:nvGrpSpPr>
        <p:cNvPr id="1" name=""/>
        <p:cNvGrpSpPr/>
        <p:nvPr/>
      </p:nvGrpSpPr>
      <p:grpSpPr>
        <a:xfrm>
          <a:off x="0" y="0"/>
          <a:ext cx="0" cy="0"/>
          <a:chOff x="0" y="0"/>
          <a:chExt cx="0" cy="0"/>
        </a:xfrm>
      </p:grpSpPr>
      <p:sp>
        <p:nvSpPr>
          <p:cNvPr id="7" name="Rectangle 6"/>
          <p:cNvSpPr/>
          <p:nvPr/>
        </p:nvSpPr>
        <p:spPr>
          <a:xfrm>
            <a:off x="0" y="1028700"/>
            <a:ext cx="9144000" cy="411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800">
              <a:solidFill>
                <a:prstClr val="white"/>
              </a:solidFill>
            </a:endParaRPr>
          </a:p>
        </p:txBody>
      </p:sp>
      <p:sp>
        <p:nvSpPr>
          <p:cNvPr id="2" name="Date Placeholder 1"/>
          <p:cNvSpPr>
            <a:spLocks noGrp="1"/>
          </p:cNvSpPr>
          <p:nvPr>
            <p:ph type="dt" sz="half" idx="10"/>
          </p:nvPr>
        </p:nvSpPr>
        <p:spPr>
          <a:xfrm>
            <a:off x="457200" y="4767263"/>
            <a:ext cx="2133600" cy="273844"/>
          </a:xfrm>
          <a:prstGeom prst="rect">
            <a:avLst/>
          </a:prstGeom>
        </p:spPr>
        <p:txBody>
          <a:bodyPr/>
          <a:lstStyle/>
          <a:p>
            <a:fld id="{56466BB1-F9A8-4B32-8AB2-F0D50A52716D}" type="datetimeFigureOut">
              <a:rPr lang="en-US" smtClean="0"/>
              <a:t>10/3/2025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B2835B6-16D3-46C5-A87F-8119B6681B79}" type="slidenum">
              <a:rPr lang="en-US" smtClean="0"/>
              <a:t>‹#›</a:t>
            </a:fld>
            <a:endParaRPr lang="en-US"/>
          </a:p>
        </p:txBody>
      </p:sp>
      <p:sp>
        <p:nvSpPr>
          <p:cNvPr id="6" name="Title 1"/>
          <p:cNvSpPr>
            <a:spLocks noGrp="1"/>
          </p:cNvSpPr>
          <p:nvPr>
            <p:ph type="title"/>
          </p:nvPr>
        </p:nvSpPr>
        <p:spPr>
          <a:xfrm>
            <a:off x="457200" y="267461"/>
            <a:ext cx="6629400" cy="466344"/>
          </a:xfrm>
          <a:prstGeom prst="rect">
            <a:avLst/>
          </a:prstGeom>
        </p:spPr>
        <p:txBody>
          <a:bodyPr/>
          <a:lstStyle>
            <a:lvl1pPr>
              <a:defRPr>
                <a:solidFill>
                  <a:srgbClr val="D57500"/>
                </a:solidFill>
              </a:defRPr>
            </a:lvl1pPr>
          </a:lstStyle>
          <a:p>
            <a:r>
              <a:rPr lang="en-US"/>
              <a:t>Click to edit Master title style</a:t>
            </a:r>
            <a:endParaRPr lang="en-US" dirty="0"/>
          </a:p>
        </p:txBody>
      </p:sp>
    </p:spTree>
    <p:extLst>
      <p:ext uri="{BB962C8B-B14F-4D97-AF65-F5344CB8AC3E}">
        <p14:creationId xmlns:p14="http://schemas.microsoft.com/office/powerpoint/2010/main" val="193572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Line Title + Content">
    <p:spTree>
      <p:nvGrpSpPr>
        <p:cNvPr id="1" name=""/>
        <p:cNvGrpSpPr/>
        <p:nvPr/>
      </p:nvGrpSpPr>
      <p:grpSpPr>
        <a:xfrm>
          <a:off x="0" y="0"/>
          <a:ext cx="0" cy="0"/>
          <a:chOff x="0" y="0"/>
          <a:chExt cx="0" cy="0"/>
        </a:xfrm>
      </p:grpSpPr>
      <p:sp>
        <p:nvSpPr>
          <p:cNvPr id="8" name="Rectangle 7"/>
          <p:cNvSpPr/>
          <p:nvPr userDrawn="1"/>
        </p:nvSpPr>
        <p:spPr>
          <a:xfrm>
            <a:off x="0" y="740664"/>
            <a:ext cx="9144000" cy="44028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noFill/>
              </a:ln>
              <a:solidFill>
                <a:schemeClr val="bg1"/>
              </a:solidFill>
            </a:endParaRPr>
          </a:p>
        </p:txBody>
      </p:sp>
      <p:sp>
        <p:nvSpPr>
          <p:cNvPr id="10" name="Title 1"/>
          <p:cNvSpPr>
            <a:spLocks noGrp="1"/>
          </p:cNvSpPr>
          <p:nvPr>
            <p:ph type="title"/>
          </p:nvPr>
        </p:nvSpPr>
        <p:spPr>
          <a:xfrm>
            <a:off x="457200" y="267460"/>
            <a:ext cx="6629400" cy="245260"/>
          </a:xfrm>
        </p:spPr>
        <p:txBody>
          <a:bodyPr lIns="0" tIns="0" rIns="0" bIns="0" anchor="t" anchorCtr="0">
            <a:spAutoFit/>
          </a:bodyPr>
          <a:lstStyle>
            <a:lvl1pPr algn="l">
              <a:defRPr sz="1875" b="1">
                <a:solidFill>
                  <a:srgbClr val="D57500"/>
                </a:solidFill>
                <a:latin typeface="Arial"/>
                <a:cs typeface="Arial"/>
              </a:defRPr>
            </a:lvl1pPr>
          </a:lstStyle>
          <a:p>
            <a:r>
              <a:rPr lang="en-US" dirty="0"/>
              <a:t>Click to edit Master title style</a:t>
            </a:r>
          </a:p>
        </p:txBody>
      </p:sp>
      <p:sp>
        <p:nvSpPr>
          <p:cNvPr id="11" name="Content Placeholder 2"/>
          <p:cNvSpPr>
            <a:spLocks noGrp="1"/>
          </p:cNvSpPr>
          <p:nvPr>
            <p:ph idx="1"/>
          </p:nvPr>
        </p:nvSpPr>
        <p:spPr>
          <a:xfrm>
            <a:off x="457200" y="1028699"/>
            <a:ext cx="8229600" cy="1027204"/>
          </a:xfrm>
        </p:spPr>
        <p:txBody>
          <a:bodyPr lIns="0" tIns="0" rIns="0" bIns="0">
            <a:spAutoFit/>
          </a:bodyPr>
          <a:lstStyle>
            <a:lvl1pPr>
              <a:defRPr sz="1500">
                <a:latin typeface="Arial"/>
                <a:cs typeface="Arial"/>
              </a:defRPr>
            </a:lvl1pPr>
            <a:lvl2pPr>
              <a:defRPr sz="1350">
                <a:latin typeface="Arial"/>
                <a:cs typeface="Arial"/>
              </a:defRPr>
            </a:lvl2pPr>
            <a:lvl3pPr>
              <a:defRPr sz="1200">
                <a:latin typeface="Arial"/>
                <a:cs typeface="Arial"/>
              </a:defRPr>
            </a:lvl3pPr>
            <a:lvl4pPr>
              <a:defRPr sz="1050">
                <a:latin typeface="Arial"/>
                <a:cs typeface="Arial"/>
              </a:defRPr>
            </a:lvl4pPr>
            <a:lvl5pPr>
              <a:defRPr sz="105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solidFill>
                  <a:srgbClr val="707276"/>
                </a:solidFill>
              </a:defRPr>
            </a:lvl1pPr>
          </a:lstStyle>
          <a:p>
            <a:fld id="{571B0C3B-3A7D-3848-B824-737E096AF391}" type="datetime4">
              <a:rPr lang="en-US" smtClean="0"/>
              <a:t>October 3, 2025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4164428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888B714A-5794-4542-B038-0CE99322F245}"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17F0C379-B36F-4DAE-A2B3-98735255C844}" type="slidenum">
              <a:rPr lang="en-US" smtClean="0"/>
              <a:t>‹#›</a:t>
            </a:fld>
            <a:endParaRPr lang="en-US"/>
          </a:p>
        </p:txBody>
      </p:sp>
    </p:spTree>
    <p:extLst>
      <p:ext uri="{BB962C8B-B14F-4D97-AF65-F5344CB8AC3E}">
        <p14:creationId xmlns:p14="http://schemas.microsoft.com/office/powerpoint/2010/main" val="1709501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51361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5544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46723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55757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581290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0487403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4D69A96A-47E4-45CF-94BC-90EE4DC2B159}" type="slidenum">
              <a:rPr lang="en-US" smtClean="0"/>
              <a:t>‹#›</a:t>
            </a:fld>
            <a:endParaRPr lang="en-US"/>
          </a:p>
        </p:txBody>
      </p:sp>
    </p:spTree>
    <p:extLst>
      <p:ext uri="{BB962C8B-B14F-4D97-AF65-F5344CB8AC3E}">
        <p14:creationId xmlns:p14="http://schemas.microsoft.com/office/powerpoint/2010/main" val="22631590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p:txBody>
          <a:bodyPr/>
          <a:lstStyle>
            <a:lvl1pPr>
              <a:defRPr/>
            </a:lvl1pPr>
          </a:lstStyle>
          <a:p>
            <a:pPr>
              <a:defRPr/>
            </a:pPr>
            <a:endParaRPr lang="en-US"/>
          </a:p>
        </p:txBody>
      </p:sp>
      <p:sp>
        <p:nvSpPr>
          <p:cNvPr id="4" name="Rectangle 10"/>
          <p:cNvSpPr>
            <a:spLocks noGrp="1" noChangeArrowheads="1"/>
          </p:cNvSpPr>
          <p:nvPr>
            <p:ph type="ftr" sz="quarter" idx="11"/>
          </p:nvPr>
        </p:nvSpPr>
        <p:spPr/>
        <p:txBody>
          <a:bodyPr/>
          <a:lstStyle>
            <a:lvl1pPr>
              <a:defRPr/>
            </a:lvl1pPr>
          </a:lstStyle>
          <a:p>
            <a:pPr>
              <a:defRPr/>
            </a:pPr>
            <a:endParaRPr lang="en-US"/>
          </a:p>
        </p:txBody>
      </p:sp>
      <p:sp>
        <p:nvSpPr>
          <p:cNvPr id="5" name="Rectangle 11"/>
          <p:cNvSpPr>
            <a:spLocks noGrp="1" noChangeArrowheads="1"/>
          </p:cNvSpPr>
          <p:nvPr>
            <p:ph type="sldNum" sz="quarter" idx="12"/>
          </p:nvPr>
        </p:nvSpPr>
        <p:spPr/>
        <p:txBody>
          <a:bodyPr/>
          <a:lstStyle>
            <a:lvl1pPr>
              <a:defRPr/>
            </a:lvl1pPr>
          </a:lstStyle>
          <a:p>
            <a:fld id="{1A860A17-9783-49DC-A64F-1282A830E01B}" type="slidenum">
              <a:rPr lang="en-US" altLang="en-US"/>
              <a:pPr/>
              <a:t>‹#›</a:t>
            </a:fld>
            <a:endParaRPr lang="en-US" altLang="en-US"/>
          </a:p>
        </p:txBody>
      </p:sp>
    </p:spTree>
    <p:extLst>
      <p:ext uri="{BB962C8B-B14F-4D97-AF65-F5344CB8AC3E}">
        <p14:creationId xmlns:p14="http://schemas.microsoft.com/office/powerpoint/2010/main" val="293070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77091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0550"/>
            <a:ext cx="8229600" cy="990600"/>
          </a:xfrm>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a:xfrm>
            <a:off x="457200" y="1657350"/>
            <a:ext cx="8229600" cy="3352800"/>
          </a:xfrm>
        </p:spPr>
        <p:txBody>
          <a:bodyPr>
            <a:normAutofit/>
          </a:bodyPr>
          <a:lstStyle>
            <a:lvl1pPr>
              <a:defRPr sz="1800"/>
            </a:lvl1pPr>
            <a:lvl2pPr>
              <a:defRPr sz="1500"/>
            </a:lvl2pPr>
            <a:lvl3pPr>
              <a:defRPr sz="135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31648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latin typeface="Aria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463230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581150"/>
            <a:ext cx="4038600" cy="3276600"/>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581150"/>
            <a:ext cx="4038600" cy="3276600"/>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5197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0375" y="590551"/>
            <a:ext cx="8229600" cy="9905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60375" y="1581150"/>
            <a:ext cx="4040188" cy="479822"/>
          </a:xfrm>
        </p:spPr>
        <p:txBody>
          <a:bodyPr anchor="b">
            <a:normAutofit/>
          </a:bodyPr>
          <a:lstStyle>
            <a:lvl1pPr marL="0" indent="0">
              <a:buNone/>
              <a:defRPr sz="15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4" name="Content Placeholder 3"/>
          <p:cNvSpPr>
            <a:spLocks noGrp="1"/>
          </p:cNvSpPr>
          <p:nvPr>
            <p:ph sz="half" idx="2"/>
          </p:nvPr>
        </p:nvSpPr>
        <p:spPr>
          <a:xfrm>
            <a:off x="460375" y="2041094"/>
            <a:ext cx="4040188" cy="2988107"/>
          </a:xfrm>
        </p:spPr>
        <p:txBody>
          <a:bodyPr>
            <a:normAutofit/>
          </a:bodyPr>
          <a:lstStyle>
            <a:lvl1pPr>
              <a:defRPr sz="1350"/>
            </a:lvl1pPr>
            <a:lvl2pPr>
              <a:defRPr sz="1200"/>
            </a:lvl2pPr>
            <a:lvl3pPr>
              <a:defRPr sz="1050"/>
            </a:lvl3pPr>
            <a:lvl4pPr>
              <a:defRPr sz="900"/>
            </a:lvl4pPr>
            <a:lvl5pPr>
              <a:defRPr sz="825"/>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3" y="1581150"/>
            <a:ext cx="4041775" cy="479822"/>
          </a:xfrm>
        </p:spPr>
        <p:txBody>
          <a:bodyPr anchor="b">
            <a:normAutofit/>
          </a:bodyPr>
          <a:lstStyle>
            <a:lvl1pPr marL="0" indent="0">
              <a:buNone/>
              <a:defRPr sz="15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8203" y="2041094"/>
            <a:ext cx="4041775" cy="2988107"/>
          </a:xfrm>
        </p:spPr>
        <p:txBody>
          <a:bodyPr>
            <a:normAutofit/>
          </a:bodyPr>
          <a:lstStyle>
            <a:lvl1pPr>
              <a:defRPr sz="1350"/>
            </a:lvl1pPr>
            <a:lvl2pPr>
              <a:defRPr sz="1200"/>
            </a:lvl2pPr>
            <a:lvl3pPr>
              <a:defRPr sz="1050"/>
            </a:lvl3pPr>
            <a:lvl4pPr>
              <a:defRPr sz="900"/>
            </a:lvl4pPr>
            <a:lvl5pPr>
              <a:defRPr sz="825"/>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998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90" y="641511"/>
            <a:ext cx="3008313" cy="871538"/>
          </a:xfrm>
        </p:spPr>
        <p:txBody>
          <a:bodyPr anchor="b"/>
          <a:lstStyle>
            <a:lvl1pPr algn="l">
              <a:defRPr sz="15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90" y="1601630"/>
            <a:ext cx="3008313" cy="314182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394836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1"/>
            <a:ext cx="5486400" cy="425768"/>
          </a:xfrm>
        </p:spPr>
        <p:txBody>
          <a:bodyPr anchor="b"/>
          <a:lstStyle>
            <a:lvl1pPr algn="l">
              <a:defRPr sz="15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7" name="Text Placeholder 3"/>
          <p:cNvSpPr>
            <a:spLocks noGrp="1"/>
          </p:cNvSpPr>
          <p:nvPr>
            <p:ph type="body" sz="half" idx="2"/>
          </p:nvPr>
        </p:nvSpPr>
        <p:spPr>
          <a:xfrm>
            <a:off x="1792288" y="4254818"/>
            <a:ext cx="5486400" cy="60293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26805098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4"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053706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0550"/>
            <a:ext cx="8229600" cy="990600"/>
          </a:xfrm>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a:xfrm>
            <a:off x="457200" y="1657350"/>
            <a:ext cx="8229600" cy="3352800"/>
          </a:xfrm>
        </p:spPr>
        <p:txBody>
          <a:bodyPr>
            <a:normAutofit/>
          </a:bodyPr>
          <a:lstStyle>
            <a:lvl1pPr>
              <a:defRPr sz="1800"/>
            </a:lvl1pPr>
            <a:lvl2pPr>
              <a:defRPr sz="1500"/>
            </a:lvl2pPr>
            <a:lvl3pPr>
              <a:defRPr sz="135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9840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latin typeface="Arial"/>
              </a:defRPr>
            </a:lvl1pPr>
            <a:lvl2pPr marL="342892" indent="0">
              <a:buNone/>
              <a:defRPr sz="1350">
                <a:solidFill>
                  <a:schemeClr val="tx1">
                    <a:tint val="75000"/>
                  </a:schemeClr>
                </a:solidFill>
              </a:defRPr>
            </a:lvl2pPr>
            <a:lvl3pPr marL="685784"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9"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155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581150"/>
            <a:ext cx="4038600" cy="3276600"/>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581150"/>
            <a:ext cx="4038600" cy="3276600"/>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1049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0375" y="590552"/>
            <a:ext cx="8229600" cy="9905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60375" y="1581151"/>
            <a:ext cx="4040188" cy="479822"/>
          </a:xfrm>
        </p:spPr>
        <p:txBody>
          <a:bodyPr anchor="b">
            <a:normAutofit/>
          </a:bodyPr>
          <a:lstStyle>
            <a:lvl1pPr marL="0" indent="0">
              <a:buNone/>
              <a:defRPr sz="150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dirty="0"/>
              <a:t>Click to edit Master text styles</a:t>
            </a:r>
          </a:p>
        </p:txBody>
      </p:sp>
      <p:sp>
        <p:nvSpPr>
          <p:cNvPr id="4" name="Content Placeholder 3"/>
          <p:cNvSpPr>
            <a:spLocks noGrp="1"/>
          </p:cNvSpPr>
          <p:nvPr>
            <p:ph sz="half" idx="2"/>
          </p:nvPr>
        </p:nvSpPr>
        <p:spPr>
          <a:xfrm>
            <a:off x="460375" y="2041095"/>
            <a:ext cx="4040188" cy="2988107"/>
          </a:xfrm>
        </p:spPr>
        <p:txBody>
          <a:bodyPr>
            <a:normAutofit/>
          </a:bodyPr>
          <a:lstStyle>
            <a:lvl1pPr>
              <a:defRPr sz="1350"/>
            </a:lvl1pPr>
            <a:lvl2pPr>
              <a:defRPr sz="1200"/>
            </a:lvl2pPr>
            <a:lvl3pPr>
              <a:defRPr sz="1050"/>
            </a:lvl3pPr>
            <a:lvl4pPr>
              <a:defRPr sz="900"/>
            </a:lvl4pPr>
            <a:lvl5pPr>
              <a:defRPr sz="825"/>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3" y="1581151"/>
            <a:ext cx="4041775" cy="479822"/>
          </a:xfrm>
        </p:spPr>
        <p:txBody>
          <a:bodyPr anchor="b">
            <a:normAutofit/>
          </a:bodyPr>
          <a:lstStyle>
            <a:lvl1pPr marL="0" indent="0">
              <a:buNone/>
              <a:defRPr sz="150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8203" y="2041095"/>
            <a:ext cx="4041775" cy="2988107"/>
          </a:xfrm>
        </p:spPr>
        <p:txBody>
          <a:bodyPr>
            <a:normAutofit/>
          </a:bodyPr>
          <a:lstStyle>
            <a:lvl1pPr>
              <a:defRPr sz="1350"/>
            </a:lvl1pPr>
            <a:lvl2pPr>
              <a:defRPr sz="1200"/>
            </a:lvl2pPr>
            <a:lvl3pPr>
              <a:defRPr sz="1050"/>
            </a:lvl3pPr>
            <a:lvl4pPr>
              <a:defRPr sz="900"/>
            </a:lvl4pPr>
            <a:lvl5pPr>
              <a:defRPr sz="825"/>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53245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90" y="641512"/>
            <a:ext cx="3008313" cy="871538"/>
          </a:xfrm>
        </p:spPr>
        <p:txBody>
          <a:bodyPr anchor="b"/>
          <a:lstStyle>
            <a:lvl1pPr algn="l">
              <a:defRPr sz="1500" b="1"/>
            </a:lvl1pPr>
          </a:lstStyle>
          <a:p>
            <a:r>
              <a:rPr lang="en-US" dirty="0"/>
              <a:t>Click to edit Master title style</a:t>
            </a:r>
          </a:p>
        </p:txBody>
      </p:sp>
      <p:sp>
        <p:nvSpPr>
          <p:cNvPr id="6" name="Content Placeholder 2"/>
          <p:cNvSpPr>
            <a:spLocks noGrp="1"/>
          </p:cNvSpPr>
          <p:nvPr>
            <p:ph idx="1"/>
          </p:nvPr>
        </p:nvSpPr>
        <p:spPr>
          <a:xfrm>
            <a:off x="3575050" y="920885"/>
            <a:ext cx="5111750" cy="405116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90" y="1601631"/>
            <a:ext cx="3008313" cy="3141821"/>
          </a:xfrm>
        </p:spPr>
        <p:txBody>
          <a:bodyPr/>
          <a:lstStyle>
            <a:lvl1pPr marL="0" indent="0">
              <a:buNone/>
              <a:defRPr sz="1050"/>
            </a:lvl1pPr>
            <a:lvl2pPr marL="342892" indent="0">
              <a:buNone/>
              <a:defRPr sz="900"/>
            </a:lvl2pPr>
            <a:lvl3pPr marL="685784" indent="0">
              <a:buNone/>
              <a:defRPr sz="750"/>
            </a:lvl3pPr>
            <a:lvl4pPr marL="1028675"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2" indent="0">
              <a:buNone/>
              <a:defRPr sz="675"/>
            </a:lvl9pPr>
          </a:lstStyle>
          <a:p>
            <a:pPr lvl="0"/>
            <a:r>
              <a:rPr lang="en-US" dirty="0"/>
              <a:t>Click to edit Master text styles</a:t>
            </a:r>
          </a:p>
        </p:txBody>
      </p:sp>
    </p:spTree>
    <p:extLst>
      <p:ext uri="{BB962C8B-B14F-4D97-AF65-F5344CB8AC3E}">
        <p14:creationId xmlns:p14="http://schemas.microsoft.com/office/powerpoint/2010/main" val="42058633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1"/>
            <a:ext cx="5486400" cy="425768"/>
          </a:xfrm>
        </p:spPr>
        <p:txBody>
          <a:bodyPr anchor="b"/>
          <a:lstStyle>
            <a:lvl1pPr algn="l">
              <a:defRPr sz="15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rtlCol="0">
            <a:normAutofit/>
          </a:bodyPr>
          <a:lstStyle>
            <a:lvl1pPr marL="0" indent="0">
              <a:buNone/>
              <a:defRPr sz="2400"/>
            </a:lvl1pPr>
            <a:lvl2pPr marL="342892" indent="0">
              <a:buNone/>
              <a:defRPr sz="2100"/>
            </a:lvl2pPr>
            <a:lvl3pPr marL="685784" indent="0">
              <a:buNone/>
              <a:defRPr sz="1800"/>
            </a:lvl3pPr>
            <a:lvl4pPr marL="1028675"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2" indent="0">
              <a:buNone/>
              <a:defRPr sz="1500"/>
            </a:lvl9pPr>
          </a:lstStyle>
          <a:p>
            <a:pPr lvl="0"/>
            <a:endParaRPr lang="en-US" noProof="0" dirty="0"/>
          </a:p>
        </p:txBody>
      </p:sp>
      <p:sp>
        <p:nvSpPr>
          <p:cNvPr id="7" name="Text Placeholder 3"/>
          <p:cNvSpPr>
            <a:spLocks noGrp="1"/>
          </p:cNvSpPr>
          <p:nvPr>
            <p:ph type="body" sz="half" idx="2"/>
          </p:nvPr>
        </p:nvSpPr>
        <p:spPr>
          <a:xfrm>
            <a:off x="1792288" y="4254819"/>
            <a:ext cx="5486400" cy="602933"/>
          </a:xfrm>
        </p:spPr>
        <p:txBody>
          <a:bodyPr/>
          <a:lstStyle>
            <a:lvl1pPr marL="0" indent="0">
              <a:buNone/>
              <a:defRPr sz="1050"/>
            </a:lvl1pPr>
            <a:lvl2pPr marL="342892" indent="0">
              <a:buNone/>
              <a:defRPr sz="900"/>
            </a:lvl2pPr>
            <a:lvl3pPr marL="685784" indent="0">
              <a:buNone/>
              <a:defRPr sz="750"/>
            </a:lvl3pPr>
            <a:lvl4pPr marL="1028675"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2" indent="0">
              <a:buNone/>
              <a:defRPr sz="675"/>
            </a:lvl9pPr>
          </a:lstStyle>
          <a:p>
            <a:pPr lvl="0"/>
            <a:r>
              <a:rPr lang="en-US" dirty="0"/>
              <a:t>Click to edit Master text styles</a:t>
            </a:r>
          </a:p>
        </p:txBody>
      </p:sp>
    </p:spTree>
    <p:extLst>
      <p:ext uri="{BB962C8B-B14F-4D97-AF65-F5344CB8AC3E}">
        <p14:creationId xmlns:p14="http://schemas.microsoft.com/office/powerpoint/2010/main" val="41043722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xfrm>
            <a:off x="0" y="0"/>
            <a:ext cx="0" cy="0"/>
          </a:xfrm>
        </p:spPr>
        <p:txBody>
          <a:bodyPr/>
          <a:lstStyle>
            <a:lvl1pPr>
              <a:defRPr/>
            </a:lvl1pPr>
          </a:lstStyle>
          <a:p>
            <a:pPr>
              <a:defRPr/>
            </a:pPr>
            <a:endParaRPr lang="en-US"/>
          </a:p>
        </p:txBody>
      </p:sp>
      <p:sp>
        <p:nvSpPr>
          <p:cNvPr id="3" name="Rectangle 10"/>
          <p:cNvSpPr>
            <a:spLocks noGrp="1" noChangeArrowheads="1"/>
          </p:cNvSpPr>
          <p:nvPr>
            <p:ph type="ftr" sz="quarter" idx="11"/>
          </p:nvPr>
        </p:nvSpPr>
        <p:spPr>
          <a:xfrm>
            <a:off x="0" y="0"/>
            <a:ext cx="0" cy="0"/>
          </a:xfrm>
        </p:spPr>
        <p:txBody>
          <a:bodyPr/>
          <a:lstStyle>
            <a:lvl1pPr>
              <a:defRPr/>
            </a:lvl1pPr>
          </a:lstStyle>
          <a:p>
            <a:pPr>
              <a:defRPr/>
            </a:pPr>
            <a:endParaRPr lang="en-US"/>
          </a:p>
        </p:txBody>
      </p:sp>
      <p:sp>
        <p:nvSpPr>
          <p:cNvPr id="4" name="Rectangle 11"/>
          <p:cNvSpPr>
            <a:spLocks noGrp="1" noChangeArrowheads="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11617E1C-AF5D-4367-9785-F393DEAD29CC}" type="slidenum">
              <a:rPr lang="en-US" altLang="en-US"/>
              <a:pPr/>
              <a:t>‹#›</a:t>
            </a:fld>
            <a:endParaRPr lang="en-US" altLang="en-US"/>
          </a:p>
        </p:txBody>
      </p:sp>
    </p:spTree>
    <p:extLst>
      <p:ext uri="{BB962C8B-B14F-4D97-AF65-F5344CB8AC3E}">
        <p14:creationId xmlns:p14="http://schemas.microsoft.com/office/powerpoint/2010/main" val="16813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10" Type="http://schemas.openxmlformats.org/officeDocument/2006/relationships/image" Target="../media/image3.jpg"/><Relationship Id="rId4" Type="http://schemas.openxmlformats.org/officeDocument/2006/relationships/slideLayout" Target="../slideLayouts/slideLayout70.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21.xml"/><Relationship Id="rId7"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7.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7.pn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6.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5.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3.jpg"/><Relationship Id="rId4" Type="http://schemas.openxmlformats.org/officeDocument/2006/relationships/slideLayout" Target="../slideLayouts/slideLayout5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cs typeface="Arial" panose="020B0604020202020204" pitchFamily="34" charset="0"/>
              </a:rPr>
              <a:t>Presenter or speaker name</a:t>
            </a:r>
          </a:p>
          <a:p>
            <a:pPr fontAlgn="auto">
              <a:lnSpc>
                <a:spcPct val="30000"/>
              </a:lnSpc>
              <a:spcAft>
                <a:spcPts val="0"/>
              </a:spcAft>
            </a:pPr>
            <a:r>
              <a:rPr lang="en-US" sz="1050" dirty="0">
                <a:latin typeface="Arial" panose="020B0604020202020204" pitchFamily="34" charset="0"/>
                <a:cs typeface="Arial" panose="020B0604020202020204" pitchFamily="34" charset="0"/>
              </a:rPr>
              <a:t>Position/Role,</a:t>
            </a:r>
            <a:r>
              <a:rPr lang="en-US" sz="1050" baseline="0" dirty="0">
                <a:latin typeface="Arial" panose="020B0604020202020204" pitchFamily="34" charset="0"/>
                <a:cs typeface="Arial" panose="020B0604020202020204" pitchFamily="34" charset="0"/>
              </a:rPr>
              <a:t> The University of Texas at Austin</a:t>
            </a:r>
            <a:endParaRPr lang="en-US" sz="1050" dirty="0">
              <a:latin typeface="Arial" panose="020B0604020202020204" pitchFamily="34" charset="0"/>
              <a:cs typeface="Arial" panose="020B0604020202020204" pitchFamily="34" charset="0"/>
            </a:endParaRPr>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cs typeface="Arial" panose="020B0604020202020204" pitchFamily="34" charset="0"/>
              </a:rPr>
              <a:t>Month 20xx</a:t>
            </a:r>
            <a:endParaRPr lang="en-US"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noChangeArrowheads="1"/>
          </p:cNvSpPr>
          <p:nvPr>
            <p:ph type="title"/>
          </p:nvPr>
        </p:nvSpPr>
        <p:spPr bwMode="auto">
          <a:xfrm>
            <a:off x="457200" y="59055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noChangeArrowheads="1"/>
          </p:cNvSpPr>
          <p:nvPr>
            <p:ph type="body" idx="1"/>
          </p:nvPr>
        </p:nvSpPr>
        <p:spPr bwMode="auto">
          <a:xfrm>
            <a:off x="457200" y="165735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19907219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Lst>
  <p:txStyles>
    <p:titleStyle>
      <a:lvl1pPr algn="l" defTabSz="341710" rtl="0" fontAlgn="base">
        <a:spcBef>
          <a:spcPct val="0"/>
        </a:spcBef>
        <a:spcAft>
          <a:spcPct val="0"/>
        </a:spcAft>
        <a:defRPr sz="2700" kern="1200">
          <a:solidFill>
            <a:srgbClr val="404040"/>
          </a:solidFill>
          <a:latin typeface="Arial" panose="020B0604020202020204" pitchFamily="34" charset="0"/>
          <a:ea typeface="+mj-ea"/>
          <a:cs typeface="+mj-cs"/>
        </a:defRPr>
      </a:lvl1pPr>
      <a:lvl2pPr algn="l" defTabSz="341710" rtl="0" fontAlgn="base">
        <a:spcBef>
          <a:spcPct val="0"/>
        </a:spcBef>
        <a:spcAft>
          <a:spcPct val="0"/>
        </a:spcAft>
        <a:defRPr sz="2700">
          <a:solidFill>
            <a:srgbClr val="404040"/>
          </a:solidFill>
          <a:latin typeface="Arial" panose="020B0604020202020204" pitchFamily="34" charset="0"/>
        </a:defRPr>
      </a:lvl2pPr>
      <a:lvl3pPr algn="l" defTabSz="341710" rtl="0" fontAlgn="base">
        <a:spcBef>
          <a:spcPct val="0"/>
        </a:spcBef>
        <a:spcAft>
          <a:spcPct val="0"/>
        </a:spcAft>
        <a:defRPr sz="2700">
          <a:solidFill>
            <a:srgbClr val="404040"/>
          </a:solidFill>
          <a:latin typeface="Arial" panose="020B0604020202020204" pitchFamily="34" charset="0"/>
        </a:defRPr>
      </a:lvl3pPr>
      <a:lvl4pPr algn="l" defTabSz="341710" rtl="0" fontAlgn="base">
        <a:spcBef>
          <a:spcPct val="0"/>
        </a:spcBef>
        <a:spcAft>
          <a:spcPct val="0"/>
        </a:spcAft>
        <a:defRPr sz="2700">
          <a:solidFill>
            <a:srgbClr val="404040"/>
          </a:solidFill>
          <a:latin typeface="Arial" panose="020B0604020202020204" pitchFamily="34" charset="0"/>
        </a:defRPr>
      </a:lvl4pPr>
      <a:lvl5pPr algn="l" defTabSz="341710" rtl="0" fontAlgn="base">
        <a:spcBef>
          <a:spcPct val="0"/>
        </a:spcBef>
        <a:spcAft>
          <a:spcPct val="0"/>
        </a:spcAft>
        <a:defRPr sz="2700">
          <a:solidFill>
            <a:srgbClr val="404040"/>
          </a:solidFill>
          <a:latin typeface="Arial" panose="020B0604020202020204" pitchFamily="34" charset="0"/>
        </a:defRPr>
      </a:lvl5pPr>
      <a:lvl6pPr marL="342900" algn="l" defTabSz="341710" rtl="0" fontAlgn="base">
        <a:spcBef>
          <a:spcPct val="0"/>
        </a:spcBef>
        <a:spcAft>
          <a:spcPct val="0"/>
        </a:spcAft>
        <a:defRPr sz="2700">
          <a:solidFill>
            <a:srgbClr val="404040"/>
          </a:solidFill>
          <a:latin typeface="Arial" panose="020B0604020202020204" pitchFamily="34" charset="0"/>
        </a:defRPr>
      </a:lvl6pPr>
      <a:lvl7pPr marL="685800" algn="l" defTabSz="341710" rtl="0" fontAlgn="base">
        <a:spcBef>
          <a:spcPct val="0"/>
        </a:spcBef>
        <a:spcAft>
          <a:spcPct val="0"/>
        </a:spcAft>
        <a:defRPr sz="2700">
          <a:solidFill>
            <a:srgbClr val="404040"/>
          </a:solidFill>
          <a:latin typeface="Arial" panose="020B0604020202020204" pitchFamily="34" charset="0"/>
        </a:defRPr>
      </a:lvl7pPr>
      <a:lvl8pPr marL="1028700" algn="l" defTabSz="341710" rtl="0" fontAlgn="base">
        <a:spcBef>
          <a:spcPct val="0"/>
        </a:spcBef>
        <a:spcAft>
          <a:spcPct val="0"/>
        </a:spcAft>
        <a:defRPr sz="2700">
          <a:solidFill>
            <a:srgbClr val="404040"/>
          </a:solidFill>
          <a:latin typeface="Arial" panose="020B0604020202020204" pitchFamily="34" charset="0"/>
        </a:defRPr>
      </a:lvl8pPr>
      <a:lvl9pPr marL="1371600" algn="l" defTabSz="341710" rtl="0" fontAlgn="base">
        <a:spcBef>
          <a:spcPct val="0"/>
        </a:spcBef>
        <a:spcAft>
          <a:spcPct val="0"/>
        </a:spcAft>
        <a:defRPr sz="2700">
          <a:solidFill>
            <a:srgbClr val="404040"/>
          </a:solidFill>
          <a:latin typeface="Arial" panose="020B0604020202020204" pitchFamily="34" charset="0"/>
        </a:defRPr>
      </a:lvl9pPr>
    </p:titleStyle>
    <p:bodyStyle>
      <a:lvl1pPr marL="255985" indent="-255985" algn="l" defTabSz="341710" rtl="0" fontAlgn="base">
        <a:spcBef>
          <a:spcPct val="20000"/>
        </a:spcBef>
        <a:spcAft>
          <a:spcPct val="0"/>
        </a:spcAft>
        <a:buFont typeface="Arial" panose="020B0604020202020204" pitchFamily="34" charset="0"/>
        <a:buChar char="•"/>
        <a:defRPr sz="1800" kern="1200">
          <a:solidFill>
            <a:srgbClr val="404040"/>
          </a:solidFill>
          <a:latin typeface="Arial" panose="020B0604020202020204" pitchFamily="34" charset="0"/>
          <a:ea typeface="+mn-ea"/>
          <a:cs typeface="+mn-cs"/>
        </a:defRPr>
      </a:lvl1pPr>
      <a:lvl2pPr marL="556022" indent="-213122" algn="l" defTabSz="341710" rtl="0" fontAlgn="base">
        <a:spcBef>
          <a:spcPct val="20000"/>
        </a:spcBef>
        <a:spcAft>
          <a:spcPct val="0"/>
        </a:spcAft>
        <a:buFont typeface="Arial" panose="020B0604020202020204" pitchFamily="34" charset="0"/>
        <a:buChar char="–"/>
        <a:defRPr sz="1500" kern="1200">
          <a:solidFill>
            <a:srgbClr val="404040"/>
          </a:solidFill>
          <a:latin typeface="Arial" panose="020B0604020202020204" pitchFamily="34" charset="0"/>
          <a:ea typeface="+mn-ea"/>
          <a:cs typeface="+mn-cs"/>
        </a:defRPr>
      </a:lvl2pPr>
      <a:lvl3pPr marL="856060" indent="-170260" algn="l" defTabSz="341710" rtl="0" fontAlgn="base">
        <a:spcBef>
          <a:spcPct val="20000"/>
        </a:spcBef>
        <a:spcAft>
          <a:spcPct val="0"/>
        </a:spcAft>
        <a:buFont typeface="Arial" panose="020B0604020202020204" pitchFamily="34" charset="0"/>
        <a:buChar char="•"/>
        <a:defRPr kern="1200">
          <a:solidFill>
            <a:srgbClr val="404040"/>
          </a:solidFill>
          <a:latin typeface="Arial" panose="020B0604020202020204" pitchFamily="34" charset="0"/>
          <a:ea typeface="+mn-ea"/>
          <a:cs typeface="+mn-cs"/>
        </a:defRPr>
      </a:lvl3pPr>
      <a:lvl4pPr marL="1198960" indent="-170260" algn="l" defTabSz="341710" rtl="0" fontAlgn="base">
        <a:spcBef>
          <a:spcPct val="20000"/>
        </a:spcBef>
        <a:spcAft>
          <a:spcPct val="0"/>
        </a:spcAft>
        <a:buFont typeface="Arial" panose="020B0604020202020204" pitchFamily="34" charset="0"/>
        <a:buChar char="–"/>
        <a:defRPr sz="1200" kern="1200">
          <a:solidFill>
            <a:srgbClr val="404040"/>
          </a:solidFill>
          <a:latin typeface="Arial" panose="020B0604020202020204" pitchFamily="34" charset="0"/>
          <a:ea typeface="+mn-ea"/>
          <a:cs typeface="+mn-cs"/>
        </a:defRPr>
      </a:lvl4pPr>
      <a:lvl5pPr marL="1541860" indent="-170260" algn="l" defTabSz="341710" rtl="0" fontAlgn="base">
        <a:spcBef>
          <a:spcPct val="20000"/>
        </a:spcBef>
        <a:spcAft>
          <a:spcPct val="0"/>
        </a:spcAft>
        <a:buFont typeface="Arial" panose="020B0604020202020204" pitchFamily="34" charset="0"/>
        <a:buChar char="»"/>
        <a:defRPr sz="1200" kern="1200">
          <a:solidFill>
            <a:srgbClr val="404040"/>
          </a:solidFill>
          <a:latin typeface="Arial" panose="020B0604020202020204" pitchFamily="34" charset="0"/>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4"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9"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86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tx1">
              <a:lumMod val="85000"/>
              <a:lumOff val="15000"/>
            </a:schemeClr>
          </a:solidFill>
          <a:latin typeface="Arial" panose="020B0604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85000"/>
              <a:lumOff val="1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68702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sldNum="0" hdr="0" ftr="0" dt="0"/>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155009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hf sldNum="0" hdr="0" ftr="0" dt="0"/>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9055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57350"/>
            <a:ext cx="8229600" cy="3352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96799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xStyles>
    <p:titleStyle>
      <a:lvl1pPr algn="l" defTabSz="457200" rtl="0" eaLnBrk="1" latinLnBrk="0" hangingPunct="1">
        <a:spcBef>
          <a:spcPct val="0"/>
        </a:spcBef>
        <a:buNone/>
        <a:defRPr sz="36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1800" kern="1200">
          <a:solidFill>
            <a:schemeClr val="tx1">
              <a:lumMod val="75000"/>
              <a:lumOff val="2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74663" y="345282"/>
            <a:ext cx="8204200" cy="74056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492126" y="1257300"/>
            <a:ext cx="8186739" cy="2681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180975" y="4818460"/>
            <a:ext cx="609600" cy="171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tabLst>
                <a:tab pos="342900" algn="l"/>
                <a:tab pos="600075" algn="l"/>
                <a:tab pos="942975" algn="l"/>
              </a:tabLst>
              <a:defRPr sz="675" smtClean="0">
                <a:solidFill>
                  <a:srgbClr val="777777"/>
                </a:solidFill>
                <a:latin typeface="Arial" charset="0"/>
              </a:defRPr>
            </a:lvl1pPr>
          </a:lstStyle>
          <a:p>
            <a:endParaRPr lang="en-US"/>
          </a:p>
        </p:txBody>
      </p:sp>
    </p:spTree>
    <p:extLst>
      <p:ext uri="{BB962C8B-B14F-4D97-AF65-F5344CB8AC3E}">
        <p14:creationId xmlns:p14="http://schemas.microsoft.com/office/powerpoint/2010/main" val="295887689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85000"/>
        </a:lnSpc>
        <a:spcBef>
          <a:spcPct val="0"/>
        </a:spcBef>
        <a:spcAft>
          <a:spcPct val="0"/>
        </a:spcAft>
        <a:defRPr sz="2250" b="1">
          <a:solidFill>
            <a:srgbClr val="CB7023"/>
          </a:solidFill>
          <a:latin typeface="+mj-lt"/>
          <a:ea typeface="+mj-ea"/>
          <a:cs typeface="+mj-cs"/>
        </a:defRPr>
      </a:lvl1pPr>
      <a:lvl2pPr algn="l" rtl="0" eaLnBrk="1" fontAlgn="base" hangingPunct="1">
        <a:lnSpc>
          <a:spcPct val="85000"/>
        </a:lnSpc>
        <a:spcBef>
          <a:spcPct val="0"/>
        </a:spcBef>
        <a:spcAft>
          <a:spcPct val="0"/>
        </a:spcAft>
        <a:defRPr sz="2250" b="1">
          <a:solidFill>
            <a:srgbClr val="CB7023"/>
          </a:solidFill>
          <a:latin typeface="Arial" charset="0"/>
        </a:defRPr>
      </a:lvl2pPr>
      <a:lvl3pPr algn="l" rtl="0" eaLnBrk="1" fontAlgn="base" hangingPunct="1">
        <a:lnSpc>
          <a:spcPct val="85000"/>
        </a:lnSpc>
        <a:spcBef>
          <a:spcPct val="0"/>
        </a:spcBef>
        <a:spcAft>
          <a:spcPct val="0"/>
        </a:spcAft>
        <a:defRPr sz="2250" b="1">
          <a:solidFill>
            <a:srgbClr val="CB7023"/>
          </a:solidFill>
          <a:latin typeface="Arial" charset="0"/>
        </a:defRPr>
      </a:lvl3pPr>
      <a:lvl4pPr algn="l" rtl="0" eaLnBrk="1" fontAlgn="base" hangingPunct="1">
        <a:lnSpc>
          <a:spcPct val="85000"/>
        </a:lnSpc>
        <a:spcBef>
          <a:spcPct val="0"/>
        </a:spcBef>
        <a:spcAft>
          <a:spcPct val="0"/>
        </a:spcAft>
        <a:defRPr sz="2250" b="1">
          <a:solidFill>
            <a:srgbClr val="CB7023"/>
          </a:solidFill>
          <a:latin typeface="Arial" charset="0"/>
        </a:defRPr>
      </a:lvl4pPr>
      <a:lvl5pPr algn="l" rtl="0" eaLnBrk="1" fontAlgn="base" hangingPunct="1">
        <a:lnSpc>
          <a:spcPct val="85000"/>
        </a:lnSpc>
        <a:spcBef>
          <a:spcPct val="0"/>
        </a:spcBef>
        <a:spcAft>
          <a:spcPct val="0"/>
        </a:spcAft>
        <a:defRPr sz="2250" b="1">
          <a:solidFill>
            <a:srgbClr val="CB7023"/>
          </a:solidFill>
          <a:latin typeface="Arial" charset="0"/>
        </a:defRPr>
      </a:lvl5pPr>
      <a:lvl6pPr marL="342900" algn="l" rtl="0" eaLnBrk="1" fontAlgn="base" hangingPunct="1">
        <a:lnSpc>
          <a:spcPct val="85000"/>
        </a:lnSpc>
        <a:spcBef>
          <a:spcPct val="0"/>
        </a:spcBef>
        <a:spcAft>
          <a:spcPct val="0"/>
        </a:spcAft>
        <a:defRPr sz="2250" b="1">
          <a:solidFill>
            <a:srgbClr val="CB7023"/>
          </a:solidFill>
          <a:latin typeface="Arial" charset="0"/>
        </a:defRPr>
      </a:lvl6pPr>
      <a:lvl7pPr marL="685800" algn="l" rtl="0" eaLnBrk="1" fontAlgn="base" hangingPunct="1">
        <a:lnSpc>
          <a:spcPct val="85000"/>
        </a:lnSpc>
        <a:spcBef>
          <a:spcPct val="0"/>
        </a:spcBef>
        <a:spcAft>
          <a:spcPct val="0"/>
        </a:spcAft>
        <a:defRPr sz="2250" b="1">
          <a:solidFill>
            <a:srgbClr val="CB7023"/>
          </a:solidFill>
          <a:latin typeface="Arial" charset="0"/>
        </a:defRPr>
      </a:lvl7pPr>
      <a:lvl8pPr marL="1028700" algn="l" rtl="0" eaLnBrk="1" fontAlgn="base" hangingPunct="1">
        <a:lnSpc>
          <a:spcPct val="85000"/>
        </a:lnSpc>
        <a:spcBef>
          <a:spcPct val="0"/>
        </a:spcBef>
        <a:spcAft>
          <a:spcPct val="0"/>
        </a:spcAft>
        <a:defRPr sz="2250" b="1">
          <a:solidFill>
            <a:srgbClr val="CB7023"/>
          </a:solidFill>
          <a:latin typeface="Arial" charset="0"/>
        </a:defRPr>
      </a:lvl8pPr>
      <a:lvl9pPr marL="1371600" algn="l" rtl="0" eaLnBrk="1" fontAlgn="base" hangingPunct="1">
        <a:lnSpc>
          <a:spcPct val="85000"/>
        </a:lnSpc>
        <a:spcBef>
          <a:spcPct val="0"/>
        </a:spcBef>
        <a:spcAft>
          <a:spcPct val="0"/>
        </a:spcAft>
        <a:defRPr sz="2250" b="1">
          <a:solidFill>
            <a:srgbClr val="CB7023"/>
          </a:solidFill>
          <a:latin typeface="Arial" charset="0"/>
        </a:defRPr>
      </a:lvl9pPr>
    </p:titleStyle>
    <p:bodyStyle>
      <a:lvl1pPr marL="257175" indent="-257175" algn="l" rtl="0" eaLnBrk="1" fontAlgn="base" hangingPunct="1">
        <a:lnSpc>
          <a:spcPct val="85000"/>
        </a:lnSpc>
        <a:spcBef>
          <a:spcPct val="30000"/>
        </a:spcBef>
        <a:spcAft>
          <a:spcPct val="0"/>
        </a:spcAft>
        <a:buClr>
          <a:schemeClr val="folHlink"/>
        </a:buClr>
        <a:buBlip>
          <a:blip r:embed="rId22"/>
        </a:buBlip>
        <a:defRPr sz="1800">
          <a:solidFill>
            <a:schemeClr val="tx1"/>
          </a:solidFill>
          <a:latin typeface="+mn-lt"/>
          <a:ea typeface="+mn-ea"/>
          <a:cs typeface="+mn-cs"/>
        </a:defRPr>
      </a:lvl1pPr>
      <a:lvl2pPr marL="557213" indent="-214313" algn="l" rtl="0" eaLnBrk="1" fontAlgn="base" hangingPunct="1">
        <a:lnSpc>
          <a:spcPct val="85000"/>
        </a:lnSpc>
        <a:spcBef>
          <a:spcPct val="30000"/>
        </a:spcBef>
        <a:spcAft>
          <a:spcPct val="0"/>
        </a:spcAft>
        <a:buClr>
          <a:schemeClr val="tx2"/>
        </a:buClr>
        <a:buSzPct val="80000"/>
        <a:buBlip>
          <a:blip r:embed="rId23"/>
        </a:buBlip>
        <a:defRPr sz="1500">
          <a:solidFill>
            <a:schemeClr val="tx1"/>
          </a:solidFill>
          <a:latin typeface="+mn-lt"/>
        </a:defRPr>
      </a:lvl2pPr>
      <a:lvl3pPr marL="857250" indent="-171450" algn="l" rtl="0" eaLnBrk="1" fontAlgn="base" hangingPunct="1">
        <a:lnSpc>
          <a:spcPct val="85000"/>
        </a:lnSpc>
        <a:spcBef>
          <a:spcPct val="30000"/>
        </a:spcBef>
        <a:spcAft>
          <a:spcPct val="0"/>
        </a:spcAft>
        <a:buClr>
          <a:srgbClr val="737373"/>
        </a:buClr>
        <a:buSzPct val="60000"/>
        <a:buBlip>
          <a:blip r:embed="rId24"/>
        </a:buBlip>
        <a:defRPr sz="1500">
          <a:solidFill>
            <a:schemeClr val="tx1"/>
          </a:solidFill>
          <a:latin typeface="+mn-lt"/>
        </a:defRPr>
      </a:lvl3pPr>
      <a:lvl4pPr marL="1200150" indent="-171450" algn="l" rtl="0" eaLnBrk="1" fontAlgn="base" hangingPunct="1">
        <a:lnSpc>
          <a:spcPct val="85000"/>
        </a:lnSpc>
        <a:spcBef>
          <a:spcPct val="30000"/>
        </a:spcBef>
        <a:spcAft>
          <a:spcPct val="0"/>
        </a:spcAft>
        <a:buBlip>
          <a:blip r:embed="rId25"/>
        </a:buBlip>
        <a:defRPr sz="1200">
          <a:solidFill>
            <a:schemeClr val="tx1"/>
          </a:solidFill>
          <a:latin typeface="+mn-lt"/>
        </a:defRPr>
      </a:lvl4pPr>
      <a:lvl5pPr marL="1543050" indent="-171450" algn="l" rtl="0" eaLnBrk="1" fontAlgn="base" hangingPunct="1">
        <a:spcBef>
          <a:spcPct val="20000"/>
        </a:spcBef>
        <a:spcAft>
          <a:spcPct val="0"/>
        </a:spcAft>
        <a:buBlip>
          <a:blip r:embed="rId22"/>
        </a:buBlip>
        <a:defRPr sz="1050">
          <a:solidFill>
            <a:schemeClr val="tx1"/>
          </a:solidFill>
          <a:latin typeface="+mn-lt"/>
        </a:defRPr>
      </a:lvl5pPr>
      <a:lvl6pPr marL="1885950" indent="-171450" algn="l" rtl="0" eaLnBrk="1" fontAlgn="base" hangingPunct="1">
        <a:spcBef>
          <a:spcPct val="20000"/>
        </a:spcBef>
        <a:spcAft>
          <a:spcPct val="0"/>
        </a:spcAft>
        <a:buBlip>
          <a:blip r:embed="rId25"/>
        </a:buBlip>
        <a:defRPr sz="1050">
          <a:solidFill>
            <a:schemeClr val="tx1"/>
          </a:solidFill>
          <a:latin typeface="+mn-lt"/>
        </a:defRPr>
      </a:lvl6pPr>
      <a:lvl7pPr marL="2228850" indent="-171450" algn="l" rtl="0" eaLnBrk="1" fontAlgn="base" hangingPunct="1">
        <a:spcBef>
          <a:spcPct val="20000"/>
        </a:spcBef>
        <a:spcAft>
          <a:spcPct val="0"/>
        </a:spcAft>
        <a:buBlip>
          <a:blip r:embed="rId25"/>
        </a:buBlip>
        <a:defRPr sz="1050">
          <a:solidFill>
            <a:schemeClr val="tx1"/>
          </a:solidFill>
          <a:latin typeface="+mn-lt"/>
        </a:defRPr>
      </a:lvl7pPr>
      <a:lvl8pPr marL="2571750" indent="-171450" algn="l" rtl="0" eaLnBrk="1" fontAlgn="base" hangingPunct="1">
        <a:spcBef>
          <a:spcPct val="20000"/>
        </a:spcBef>
        <a:spcAft>
          <a:spcPct val="0"/>
        </a:spcAft>
        <a:buBlip>
          <a:blip r:embed="rId25"/>
        </a:buBlip>
        <a:defRPr sz="1050">
          <a:solidFill>
            <a:schemeClr val="tx1"/>
          </a:solidFill>
          <a:latin typeface="+mn-lt"/>
        </a:defRPr>
      </a:lvl8pPr>
      <a:lvl9pPr marL="2914650" indent="-171450" algn="l" rtl="0" eaLnBrk="1" fontAlgn="base" hangingPunct="1">
        <a:spcBef>
          <a:spcPct val="20000"/>
        </a:spcBef>
        <a:spcAft>
          <a:spcPct val="0"/>
        </a:spcAft>
        <a:buBlip>
          <a:blip r:embed="rId25"/>
        </a:buBlip>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879706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Lst>
  <p:hf hdr="0" ftr="0" dt="0"/>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panose="020B0604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panose="020B0604020202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panose="020B0604020202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noChangeArrowheads="1"/>
          </p:cNvSpPr>
          <p:nvPr>
            <p:ph type="title"/>
          </p:nvPr>
        </p:nvSpPr>
        <p:spPr bwMode="auto">
          <a:xfrm>
            <a:off x="457200" y="59055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p:cNvSpPr>
            <a:spLocks noGrp="1" noChangeArrowheads="1"/>
          </p:cNvSpPr>
          <p:nvPr>
            <p:ph type="body" idx="1"/>
          </p:nvPr>
        </p:nvSpPr>
        <p:spPr bwMode="auto">
          <a:xfrm>
            <a:off x="457200" y="165735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45233649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p:txStyles>
    <p:titleStyle>
      <a:lvl1pPr algn="l" defTabSz="342900" rtl="0" fontAlgn="base">
        <a:spcBef>
          <a:spcPct val="0"/>
        </a:spcBef>
        <a:spcAft>
          <a:spcPct val="0"/>
        </a:spcAft>
        <a:defRPr sz="2700" kern="1200">
          <a:solidFill>
            <a:srgbClr val="404040"/>
          </a:solidFill>
          <a:latin typeface="Arial" panose="020B0604020202020204" pitchFamily="34" charset="0"/>
          <a:ea typeface="+mj-ea"/>
          <a:cs typeface="+mj-cs"/>
        </a:defRPr>
      </a:lvl1pPr>
      <a:lvl2pPr algn="l" defTabSz="342900" rtl="0" fontAlgn="base">
        <a:spcBef>
          <a:spcPct val="0"/>
        </a:spcBef>
        <a:spcAft>
          <a:spcPct val="0"/>
        </a:spcAft>
        <a:defRPr sz="2700">
          <a:solidFill>
            <a:srgbClr val="404040"/>
          </a:solidFill>
          <a:latin typeface="Arial" panose="020B0604020202020204" pitchFamily="34" charset="0"/>
        </a:defRPr>
      </a:lvl2pPr>
      <a:lvl3pPr algn="l" defTabSz="342900" rtl="0" fontAlgn="base">
        <a:spcBef>
          <a:spcPct val="0"/>
        </a:spcBef>
        <a:spcAft>
          <a:spcPct val="0"/>
        </a:spcAft>
        <a:defRPr sz="2700">
          <a:solidFill>
            <a:srgbClr val="404040"/>
          </a:solidFill>
          <a:latin typeface="Arial" panose="020B0604020202020204" pitchFamily="34" charset="0"/>
        </a:defRPr>
      </a:lvl3pPr>
      <a:lvl4pPr algn="l" defTabSz="342900" rtl="0" fontAlgn="base">
        <a:spcBef>
          <a:spcPct val="0"/>
        </a:spcBef>
        <a:spcAft>
          <a:spcPct val="0"/>
        </a:spcAft>
        <a:defRPr sz="2700">
          <a:solidFill>
            <a:srgbClr val="404040"/>
          </a:solidFill>
          <a:latin typeface="Arial" panose="020B0604020202020204" pitchFamily="34" charset="0"/>
        </a:defRPr>
      </a:lvl4pPr>
      <a:lvl5pPr algn="l" defTabSz="342900" rtl="0" fontAlgn="base">
        <a:spcBef>
          <a:spcPct val="0"/>
        </a:spcBef>
        <a:spcAft>
          <a:spcPct val="0"/>
        </a:spcAft>
        <a:defRPr sz="2700">
          <a:solidFill>
            <a:srgbClr val="404040"/>
          </a:solidFill>
          <a:latin typeface="Arial" panose="020B0604020202020204" pitchFamily="34" charset="0"/>
        </a:defRPr>
      </a:lvl5pPr>
      <a:lvl6pPr marL="342900" algn="l" defTabSz="342900" rtl="0" fontAlgn="base">
        <a:spcBef>
          <a:spcPct val="0"/>
        </a:spcBef>
        <a:spcAft>
          <a:spcPct val="0"/>
        </a:spcAft>
        <a:defRPr sz="2700">
          <a:solidFill>
            <a:srgbClr val="404040"/>
          </a:solidFill>
          <a:latin typeface="Arial" panose="020B0604020202020204" pitchFamily="34" charset="0"/>
        </a:defRPr>
      </a:lvl6pPr>
      <a:lvl7pPr marL="685800" algn="l" defTabSz="342900" rtl="0" fontAlgn="base">
        <a:spcBef>
          <a:spcPct val="0"/>
        </a:spcBef>
        <a:spcAft>
          <a:spcPct val="0"/>
        </a:spcAft>
        <a:defRPr sz="2700">
          <a:solidFill>
            <a:srgbClr val="404040"/>
          </a:solidFill>
          <a:latin typeface="Arial" panose="020B0604020202020204" pitchFamily="34" charset="0"/>
        </a:defRPr>
      </a:lvl7pPr>
      <a:lvl8pPr marL="1028700" algn="l" defTabSz="342900" rtl="0" fontAlgn="base">
        <a:spcBef>
          <a:spcPct val="0"/>
        </a:spcBef>
        <a:spcAft>
          <a:spcPct val="0"/>
        </a:spcAft>
        <a:defRPr sz="2700">
          <a:solidFill>
            <a:srgbClr val="404040"/>
          </a:solidFill>
          <a:latin typeface="Arial" panose="020B0604020202020204" pitchFamily="34" charset="0"/>
        </a:defRPr>
      </a:lvl8pPr>
      <a:lvl9pPr marL="1371600" algn="l" defTabSz="342900" rtl="0" fontAlgn="base">
        <a:spcBef>
          <a:spcPct val="0"/>
        </a:spcBef>
        <a:spcAft>
          <a:spcPct val="0"/>
        </a:spcAft>
        <a:defRPr sz="2700">
          <a:solidFill>
            <a:srgbClr val="404040"/>
          </a:solidFill>
          <a:latin typeface="Arial" panose="020B0604020202020204" pitchFamily="34" charset="0"/>
        </a:defRPr>
      </a:lvl9pPr>
    </p:titleStyle>
    <p:bodyStyle>
      <a:lvl1pPr marL="257175" indent="-257175" algn="l" defTabSz="342900" rtl="0" fontAlgn="base">
        <a:spcBef>
          <a:spcPct val="20000"/>
        </a:spcBef>
        <a:spcAft>
          <a:spcPct val="0"/>
        </a:spcAft>
        <a:buFont typeface="Arial" panose="020B0604020202020204" pitchFamily="34" charset="0"/>
        <a:buChar char="•"/>
        <a:defRPr sz="1800" kern="1200">
          <a:solidFill>
            <a:srgbClr val="404040"/>
          </a:solidFill>
          <a:latin typeface="Arial" panose="020B0604020202020204" pitchFamily="34" charset="0"/>
          <a:ea typeface="+mn-ea"/>
          <a:cs typeface="+mn-cs"/>
        </a:defRPr>
      </a:lvl1pPr>
      <a:lvl2pPr marL="557213" indent="-214313" algn="l" defTabSz="342900" rtl="0" fontAlgn="base">
        <a:spcBef>
          <a:spcPct val="20000"/>
        </a:spcBef>
        <a:spcAft>
          <a:spcPct val="0"/>
        </a:spcAft>
        <a:buFont typeface="Arial" panose="020B0604020202020204" pitchFamily="34" charset="0"/>
        <a:buChar char="–"/>
        <a:defRPr sz="1500" kern="1200">
          <a:solidFill>
            <a:srgbClr val="404040"/>
          </a:solidFill>
          <a:latin typeface="Arial" panose="020B0604020202020204" pitchFamily="34" charset="0"/>
          <a:ea typeface="+mn-ea"/>
          <a:cs typeface="+mn-cs"/>
        </a:defRPr>
      </a:lvl2pPr>
      <a:lvl3pPr marL="857250" indent="-171450" algn="l" defTabSz="342900" rtl="0" fontAlgn="base">
        <a:spcBef>
          <a:spcPct val="20000"/>
        </a:spcBef>
        <a:spcAft>
          <a:spcPct val="0"/>
        </a:spcAft>
        <a:buFont typeface="Arial" panose="020B0604020202020204" pitchFamily="34" charset="0"/>
        <a:buChar char="•"/>
        <a:defRPr kern="1200">
          <a:solidFill>
            <a:srgbClr val="404040"/>
          </a:solidFill>
          <a:latin typeface="Arial" panose="020B0604020202020204" pitchFamily="34" charset="0"/>
          <a:ea typeface="+mn-ea"/>
          <a:cs typeface="+mn-cs"/>
        </a:defRPr>
      </a:lvl3pPr>
      <a:lvl4pPr marL="1200150" indent="-171450" algn="l" defTabSz="342900" rtl="0" fontAlgn="base">
        <a:spcBef>
          <a:spcPct val="20000"/>
        </a:spcBef>
        <a:spcAft>
          <a:spcPct val="0"/>
        </a:spcAft>
        <a:buFont typeface="Arial" panose="020B0604020202020204" pitchFamily="34" charset="0"/>
        <a:buChar char="–"/>
        <a:defRPr sz="1200" kern="1200">
          <a:solidFill>
            <a:srgbClr val="404040"/>
          </a:solidFill>
          <a:latin typeface="Arial" panose="020B0604020202020204" pitchFamily="34" charset="0"/>
          <a:ea typeface="+mn-ea"/>
          <a:cs typeface="+mn-cs"/>
        </a:defRPr>
      </a:lvl4pPr>
      <a:lvl5pPr marL="1543050" indent="-171450" algn="l" defTabSz="342900" rtl="0" fontAlgn="base">
        <a:spcBef>
          <a:spcPct val="20000"/>
        </a:spcBef>
        <a:spcAft>
          <a:spcPct val="0"/>
        </a:spcAft>
        <a:buFont typeface="Arial" panose="020B0604020202020204" pitchFamily="34" charset="0"/>
        <a:buChar char="»"/>
        <a:defRPr sz="1200" kern="1200">
          <a:solidFill>
            <a:srgbClr val="404040"/>
          </a:solidFill>
          <a:latin typeface="Arial" panose="020B0604020202020204" pitchFamily="34"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Placeholder 9"/>
          <p:cNvSpPr txBox="1">
            <a:spLocks/>
          </p:cNvSpPr>
          <p:nvPr/>
        </p:nvSpPr>
        <p:spPr>
          <a:xfrm>
            <a:off x="304800" y="51435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n-US" sz="1200" b="0" dirty="0">
              <a:latin typeface="Arial" panose="020B0604020202020204" pitchFamily="34" charset="0"/>
              <a:cs typeface="Arial" panose="020B0604020202020204" pitchFamily="34" charset="0"/>
            </a:endParaRPr>
          </a:p>
        </p:txBody>
      </p:sp>
      <p:sp>
        <p:nvSpPr>
          <p:cNvPr id="13" name="Title Placeholder 7"/>
          <p:cNvSpPr txBox="1">
            <a:spLocks/>
          </p:cNvSpPr>
          <p:nvPr/>
        </p:nvSpPr>
        <p:spPr>
          <a:xfrm>
            <a:off x="609600" y="742950"/>
            <a:ext cx="7886700"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gn="ctr" fontAlgn="auto">
              <a:spcAft>
                <a:spcPts val="0"/>
              </a:spcAft>
            </a:pPr>
            <a:endParaRPr lang="en-US"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0" y="0"/>
            <a:ext cx="1877397" cy="914400"/>
          </a:xfrm>
          <a:prstGeom prst="rect">
            <a:avLst/>
          </a:prstGeom>
        </p:spPr>
      </p:pic>
      <p:sp>
        <p:nvSpPr>
          <p:cNvPr id="5" name="TextBox 4">
            <a:extLst>
              <a:ext uri="{FF2B5EF4-FFF2-40B4-BE49-F238E27FC236}">
                <a16:creationId xmlns:a16="http://schemas.microsoft.com/office/drawing/2014/main" id="{16BF9A32-1537-99E5-3CDA-DFF9D8CA7892}"/>
              </a:ext>
            </a:extLst>
          </p:cNvPr>
          <p:cNvSpPr txBox="1"/>
          <p:nvPr/>
        </p:nvSpPr>
        <p:spPr>
          <a:xfrm>
            <a:off x="-152400" y="440235"/>
            <a:ext cx="8915400" cy="1754326"/>
          </a:xfrm>
          <a:prstGeom prst="rect">
            <a:avLst/>
          </a:prstGeom>
          <a:noFill/>
        </p:spPr>
        <p:txBody>
          <a:bodyPr wrap="square">
            <a:spAutoFit/>
          </a:bodyPr>
          <a:lstStyle/>
          <a:p>
            <a:pPr algn="ctr"/>
            <a:r>
              <a:rPr lang="en-US" sz="3600" b="1" dirty="0">
                <a:solidFill>
                  <a:schemeClr val="bg1"/>
                </a:solidFill>
              </a:rPr>
              <a:t>Research Reactor Training for </a:t>
            </a:r>
          </a:p>
          <a:p>
            <a:pPr algn="ctr"/>
            <a:r>
              <a:rPr lang="en-US" sz="3600" b="1" dirty="0">
                <a:solidFill>
                  <a:schemeClr val="bg1"/>
                </a:solidFill>
              </a:rPr>
              <a:t>Novice Scientists and Engineers</a:t>
            </a: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B176BF0-A7B2-77E2-6228-FEF34BA25217}"/>
              </a:ext>
            </a:extLst>
          </p:cNvPr>
          <p:cNvSpPr txBox="1"/>
          <p:nvPr/>
        </p:nvSpPr>
        <p:spPr>
          <a:xfrm>
            <a:off x="20066" y="1619250"/>
            <a:ext cx="8915400" cy="4955203"/>
          </a:xfrm>
          <a:prstGeom prst="rect">
            <a:avLst/>
          </a:prstGeom>
          <a:noFill/>
        </p:spPr>
        <p:txBody>
          <a:bodyPr wrap="square">
            <a:spAutoFit/>
          </a:bodyPr>
          <a:lstStyle/>
          <a:p>
            <a:pPr algn="ctr"/>
            <a:r>
              <a:rPr lang="en-US" sz="2000" dirty="0">
                <a:solidFill>
                  <a:schemeClr val="bg1"/>
                </a:solidFill>
              </a:rPr>
              <a:t>S. Landsberger and W. Charlton</a:t>
            </a:r>
          </a:p>
          <a:p>
            <a:pPr algn="ctr"/>
            <a:r>
              <a:rPr lang="en-US" sz="2000" dirty="0">
                <a:solidFill>
                  <a:schemeClr val="bg1"/>
                </a:solidFill>
              </a:rPr>
              <a:t>University of Texas at Austin, Nuclear Engineering Teaching Lab, USA</a:t>
            </a:r>
          </a:p>
          <a:p>
            <a:pPr algn="ctr"/>
            <a:endParaRPr lang="en-US" sz="2000" dirty="0">
              <a:solidFill>
                <a:schemeClr val="bg1"/>
              </a:solidFill>
            </a:endParaRPr>
          </a:p>
          <a:p>
            <a:pPr algn="ctr"/>
            <a:r>
              <a:rPr lang="en-US" sz="2000" dirty="0">
                <a:solidFill>
                  <a:schemeClr val="bg1"/>
                </a:solidFill>
              </a:rPr>
              <a:t>M. </a:t>
            </a:r>
            <a:r>
              <a:rPr lang="en-US" sz="2000" dirty="0" err="1">
                <a:solidFill>
                  <a:schemeClr val="bg1"/>
                </a:solidFill>
              </a:rPr>
              <a:t>Balamash</a:t>
            </a:r>
            <a:r>
              <a:rPr lang="en-US" sz="2000" dirty="0">
                <a:solidFill>
                  <a:schemeClr val="bg1"/>
                </a:solidFill>
              </a:rPr>
              <a:t>, B. AL </a:t>
            </a:r>
            <a:r>
              <a:rPr lang="en-US" sz="2000" dirty="0" err="1">
                <a:solidFill>
                  <a:schemeClr val="bg1"/>
                </a:solidFill>
              </a:rPr>
              <a:t>Ohali</a:t>
            </a:r>
            <a:r>
              <a:rPr lang="en-US" sz="2000" dirty="0">
                <a:solidFill>
                  <a:schemeClr val="bg1"/>
                </a:solidFill>
              </a:rPr>
              <a:t>, B. Alshomrani</a:t>
            </a:r>
          </a:p>
          <a:p>
            <a:pPr algn="ctr"/>
            <a:r>
              <a:rPr lang="en-US" sz="2000" dirty="0">
                <a:solidFill>
                  <a:schemeClr val="bg1"/>
                </a:solidFill>
              </a:rPr>
              <a:t>King </a:t>
            </a:r>
            <a:r>
              <a:rPr lang="en-US" sz="2000" dirty="0" err="1">
                <a:solidFill>
                  <a:schemeClr val="bg1"/>
                </a:solidFill>
              </a:rPr>
              <a:t>Abdulaziz</a:t>
            </a:r>
            <a:r>
              <a:rPr lang="en-US" sz="2000" dirty="0">
                <a:solidFill>
                  <a:schemeClr val="bg1"/>
                </a:solidFill>
              </a:rPr>
              <a:t> City for Science and Technology (KACST),</a:t>
            </a:r>
          </a:p>
          <a:p>
            <a:pPr algn="ctr"/>
            <a:r>
              <a:rPr lang="en-US" sz="2000" dirty="0">
                <a:solidFill>
                  <a:schemeClr val="bg1"/>
                </a:solidFill>
              </a:rPr>
              <a:t>Riyadh, Saudi Arabia</a:t>
            </a:r>
          </a:p>
          <a:p>
            <a:pPr algn="ctr"/>
            <a:endParaRPr lang="en-US" sz="2000" dirty="0">
              <a:solidFill>
                <a:schemeClr val="bg1"/>
              </a:solidFill>
            </a:endParaRPr>
          </a:p>
          <a:p>
            <a:pPr algn="ctr"/>
            <a:r>
              <a:rPr lang="en-US" sz="2000" dirty="0">
                <a:solidFill>
                  <a:schemeClr val="bg1"/>
                </a:solidFill>
              </a:rPr>
              <a:t>S. Shosho </a:t>
            </a:r>
          </a:p>
          <a:p>
            <a:pPr algn="ctr"/>
            <a:r>
              <a:rPr lang="en-US" sz="2000" dirty="0">
                <a:solidFill>
                  <a:schemeClr val="bg1"/>
                </a:solidFill>
              </a:rPr>
              <a:t>King Abdullah City for Atomic and Renewable Energy (K. A. CARE)</a:t>
            </a:r>
          </a:p>
          <a:p>
            <a:pPr algn="ctr"/>
            <a:r>
              <a:rPr lang="en-US" sz="2000" dirty="0">
                <a:solidFill>
                  <a:schemeClr val="bg1"/>
                </a:solidFill>
              </a:rPr>
              <a:t> Riyadh, Saudi Arabia</a:t>
            </a:r>
          </a:p>
          <a:p>
            <a:pPr algn="ctr"/>
            <a:r>
              <a:rPr lang="en-US" sz="2000" b="1" dirty="0">
                <a:solidFill>
                  <a:srgbClr val="FFFF00"/>
                </a:solidFill>
              </a:rPr>
              <a:t>RRFM Antwerp, Belgium April 17-21</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24758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229600" cy="990600"/>
          </a:xfrm>
        </p:spPr>
        <p:txBody>
          <a:bodyPr/>
          <a:lstStyle/>
          <a:p>
            <a:r>
              <a:rPr lang="en-US" sz="2800" b="1" dirty="0"/>
              <a:t>Areas of Training</a:t>
            </a:r>
          </a:p>
        </p:txBody>
      </p:sp>
      <p:sp>
        <p:nvSpPr>
          <p:cNvPr id="3" name="Content Placeholder 2"/>
          <p:cNvSpPr>
            <a:spLocks noGrp="1"/>
          </p:cNvSpPr>
          <p:nvPr>
            <p:ph sz="half" idx="1"/>
          </p:nvPr>
        </p:nvSpPr>
        <p:spPr>
          <a:xfrm>
            <a:off x="187486" y="813435"/>
            <a:ext cx="4613114" cy="4191000"/>
          </a:xfrm>
        </p:spPr>
        <p:txBody>
          <a:bodyPr>
            <a:normAutofit/>
          </a:bodyPr>
          <a:lstStyle/>
          <a:p>
            <a:r>
              <a:rPr lang="en-US" sz="2000" b="1" i="1" dirty="0"/>
              <a:t>Neutron Radiography:</a:t>
            </a:r>
            <a:r>
              <a:rPr lang="en-US" sz="2000" b="1" dirty="0"/>
              <a:t> </a:t>
            </a:r>
            <a:r>
              <a:rPr lang="en-US" sz="2000" dirty="0"/>
              <a:t>The neutron radiography system is located at beam port five of the TRIGA reactor. </a:t>
            </a:r>
          </a:p>
          <a:p>
            <a:r>
              <a:rPr lang="en-US" sz="2000" dirty="0"/>
              <a:t>The beam port five is tangential to the reactor and it provides a high intensity, fast, collimated beam of neutrons</a:t>
            </a:r>
          </a:p>
        </p:txBody>
      </p:sp>
      <p:pic>
        <p:nvPicPr>
          <p:cNvPr id="5" name="Content Placeholder 4"/>
          <p:cNvPicPr>
            <a:picLocks noGrp="1" noChangeAspect="1"/>
          </p:cNvPicPr>
          <p:nvPr>
            <p:ph sz="half" idx="2"/>
          </p:nvPr>
        </p:nvPicPr>
        <p:blipFill>
          <a:blip r:embed="rId2"/>
          <a:stretch>
            <a:fillRect/>
          </a:stretch>
        </p:blipFill>
        <p:spPr>
          <a:xfrm>
            <a:off x="5717381" y="628650"/>
            <a:ext cx="2662237" cy="327660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81350"/>
            <a:ext cx="3581400" cy="1823085"/>
          </a:xfrm>
          <a:prstGeom prst="rect">
            <a:avLst/>
          </a:prstGeom>
          <a:noFill/>
        </p:spPr>
      </p:pic>
      <p:sp>
        <p:nvSpPr>
          <p:cNvPr id="7" name="Rectangle 6"/>
          <p:cNvSpPr/>
          <p:nvPr/>
        </p:nvSpPr>
        <p:spPr>
          <a:xfrm>
            <a:off x="4876800" y="3943350"/>
            <a:ext cx="4572000" cy="707886"/>
          </a:xfrm>
          <a:prstGeom prst="rect">
            <a:avLst/>
          </a:prstGeom>
        </p:spPr>
        <p:txBody>
          <a:bodyPr>
            <a:spAutoFit/>
          </a:bodyPr>
          <a:lstStyle/>
          <a:p>
            <a:pPr marL="0" marR="0">
              <a:spcBef>
                <a:spcPts val="0"/>
              </a:spcBef>
              <a:spcAft>
                <a:spcPts val="0"/>
              </a:spcAft>
            </a:pPr>
            <a:r>
              <a:rPr lang="en-US" sz="2000" dirty="0">
                <a:latin typeface="Calibri" panose="020F0502020204030204" pitchFamily="34" charset="0"/>
                <a:ea typeface="Calibri" panose="020F0502020204030204" pitchFamily="34" charset="0"/>
              </a:rPr>
              <a:t>Image Sensitivity Indicator – evaluates minimum detectable flaw size </a:t>
            </a:r>
          </a:p>
        </p:txBody>
      </p:sp>
    </p:spTree>
    <p:extLst>
      <p:ext uri="{BB962C8B-B14F-4D97-AF65-F5344CB8AC3E}">
        <p14:creationId xmlns:p14="http://schemas.microsoft.com/office/powerpoint/2010/main" val="175847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6434"/>
            <a:ext cx="8229600" cy="990600"/>
          </a:xfrm>
        </p:spPr>
        <p:txBody>
          <a:bodyPr/>
          <a:lstStyle/>
          <a:p>
            <a:r>
              <a:rPr lang="en-US" dirty="0"/>
              <a:t>Areas of Training</a:t>
            </a:r>
          </a:p>
        </p:txBody>
      </p:sp>
      <p:sp>
        <p:nvSpPr>
          <p:cNvPr id="3" name="Content Placeholder 2"/>
          <p:cNvSpPr>
            <a:spLocks noGrp="1"/>
          </p:cNvSpPr>
          <p:nvPr>
            <p:ph sz="half" idx="1"/>
          </p:nvPr>
        </p:nvSpPr>
        <p:spPr>
          <a:xfrm>
            <a:off x="76200" y="1276350"/>
            <a:ext cx="4038600" cy="3276600"/>
          </a:xfrm>
        </p:spPr>
        <p:txBody>
          <a:bodyPr>
            <a:normAutofit fontScale="92500" lnSpcReduction="20000"/>
          </a:bodyPr>
          <a:lstStyle/>
          <a:p>
            <a:r>
              <a:rPr lang="en-US" sz="2200" b="1" dirty="0"/>
              <a:t>Prompt Gamma Activation Analysis </a:t>
            </a:r>
            <a:r>
              <a:rPr lang="en-US" sz="2000" b="1" dirty="0"/>
              <a:t>(PGAA</a:t>
            </a:r>
            <a:r>
              <a:rPr lang="en-US" sz="2000" dirty="0"/>
              <a:t>) expands the range of measurement of elemental concentration in samples to some elements that cannot be analyzed using decay gammas.</a:t>
            </a:r>
          </a:p>
          <a:p>
            <a:endParaRPr lang="en-US" sz="2000" dirty="0"/>
          </a:p>
          <a:p>
            <a:r>
              <a:rPr lang="en-US" sz="2000" dirty="0"/>
              <a:t>PGAA is based on the detection of γ-rays emitted after radiative neutron capture reactions and leaves compound nucleus in an excited state. </a:t>
            </a:r>
          </a:p>
        </p:txBody>
      </p:sp>
      <p:pic>
        <p:nvPicPr>
          <p:cNvPr id="5" name="Content Placeholder 4"/>
          <p:cNvPicPr>
            <a:picLocks noGrp="1" noChangeAspect="1"/>
          </p:cNvPicPr>
          <p:nvPr>
            <p:ph sz="half" idx="2"/>
          </p:nvPr>
        </p:nvPicPr>
        <p:blipFill>
          <a:blip r:embed="rId2"/>
          <a:stretch>
            <a:fillRect/>
          </a:stretch>
        </p:blipFill>
        <p:spPr>
          <a:xfrm>
            <a:off x="4419600" y="468511"/>
            <a:ext cx="3999323" cy="1908213"/>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307886" y="2438218"/>
            <a:ext cx="4222750" cy="1167765"/>
          </a:xfrm>
          <a:prstGeom prst="rect">
            <a:avLst/>
          </a:prstGeom>
          <a:noFill/>
        </p:spPr>
      </p:pic>
      <p:sp>
        <p:nvSpPr>
          <p:cNvPr id="7" name="Rectangle 6"/>
          <p:cNvSpPr/>
          <p:nvPr/>
        </p:nvSpPr>
        <p:spPr>
          <a:xfrm>
            <a:off x="4299419" y="3624327"/>
            <a:ext cx="5552536" cy="1323439"/>
          </a:xfrm>
          <a:prstGeom prst="rect">
            <a:avLst/>
          </a:prstGeom>
        </p:spPr>
        <p:txBody>
          <a:bodyPr wrap="square">
            <a:spAutoFit/>
          </a:bodyPr>
          <a:lstStyle/>
          <a:p>
            <a:pPr marL="74930" marR="793750" indent="0">
              <a:spcBef>
                <a:spcPts val="465"/>
              </a:spcBef>
              <a:spcAft>
                <a:spcPts val="0"/>
              </a:spcAft>
              <a:tabLst>
                <a:tab pos="246380" algn="l"/>
              </a:tabLst>
            </a:pPr>
            <a:r>
              <a:rPr lang="en-US" sz="2000" kern="0" dirty="0">
                <a:latin typeface="Arial" panose="020B0604020202020204" pitchFamily="34" charset="0"/>
                <a:ea typeface="Arial" panose="020B0604020202020204" pitchFamily="34" charset="0"/>
              </a:rPr>
              <a:t>Several experiments were performed including determining hydrogen concentrations in uranium alloys and carbon fibers. </a:t>
            </a:r>
            <a:endParaRPr lang="en-US" sz="2000" b="1" kern="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4519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990600"/>
          </a:xfrm>
        </p:spPr>
        <p:txBody>
          <a:bodyPr/>
          <a:lstStyle/>
          <a:p>
            <a:r>
              <a:rPr lang="en-US" sz="2800" b="1" dirty="0"/>
              <a:t>Areas of Training</a:t>
            </a:r>
          </a:p>
        </p:txBody>
      </p:sp>
      <p:sp>
        <p:nvSpPr>
          <p:cNvPr id="3" name="Content Placeholder 2"/>
          <p:cNvSpPr>
            <a:spLocks noGrp="1"/>
          </p:cNvSpPr>
          <p:nvPr>
            <p:ph sz="half" idx="1"/>
          </p:nvPr>
        </p:nvSpPr>
        <p:spPr>
          <a:xfrm>
            <a:off x="228600" y="819150"/>
            <a:ext cx="4191000" cy="4324350"/>
          </a:xfrm>
        </p:spPr>
        <p:txBody>
          <a:bodyPr>
            <a:normAutofit/>
          </a:bodyPr>
          <a:lstStyle/>
          <a:p>
            <a:r>
              <a:rPr lang="en-US" sz="2000" b="1" i="1" dirty="0"/>
              <a:t>Radioisotopes Production</a:t>
            </a:r>
            <a:r>
              <a:rPr lang="en-US" sz="2000" i="1" dirty="0"/>
              <a:t>: </a:t>
            </a:r>
            <a:r>
              <a:rPr lang="en-US" sz="2000" dirty="0"/>
              <a:t>The production and separation of </a:t>
            </a:r>
            <a:r>
              <a:rPr lang="en-US" sz="2000" baseline="30000" dirty="0"/>
              <a:t>99m</a:t>
            </a:r>
            <a:r>
              <a:rPr lang="en-US" sz="2000" dirty="0"/>
              <a:t>Tc through the </a:t>
            </a:r>
            <a:r>
              <a:rPr lang="en-US" sz="2000" baseline="30000" dirty="0"/>
              <a:t>98</a:t>
            </a:r>
            <a:r>
              <a:rPr lang="en-US" sz="2000" dirty="0"/>
              <a:t>Mo(</a:t>
            </a:r>
            <a:r>
              <a:rPr lang="en-US" sz="2000" dirty="0" err="1"/>
              <a:t>n,γ</a:t>
            </a:r>
            <a:r>
              <a:rPr lang="en-US" sz="2000" dirty="0"/>
              <a:t>)</a:t>
            </a:r>
            <a:r>
              <a:rPr lang="en-US" sz="2000" baseline="30000" dirty="0"/>
              <a:t>99</a:t>
            </a:r>
            <a:r>
              <a:rPr lang="en-US" sz="2000" dirty="0"/>
              <a:t>Mo (t</a:t>
            </a:r>
            <a:r>
              <a:rPr lang="en-US" sz="2000" baseline="-25000" dirty="0"/>
              <a:t>1/2</a:t>
            </a:r>
            <a:r>
              <a:rPr lang="en-US" sz="2000" dirty="0"/>
              <a:t>= 66 </a:t>
            </a:r>
            <a:r>
              <a:rPr lang="en-US" sz="2000" dirty="0" err="1"/>
              <a:t>hr</a:t>
            </a:r>
            <a:r>
              <a:rPr lang="en-US" sz="2000" dirty="0"/>
              <a:t>) →</a:t>
            </a:r>
            <a:r>
              <a:rPr lang="en-US" sz="2000" baseline="30000" dirty="0"/>
              <a:t>99m</a:t>
            </a:r>
            <a:r>
              <a:rPr lang="en-US" sz="2000" dirty="0"/>
              <a:t>Tc(t</a:t>
            </a:r>
            <a:r>
              <a:rPr lang="en-US" sz="2000" baseline="-25000" dirty="0"/>
              <a:t>1/2</a:t>
            </a:r>
            <a:r>
              <a:rPr lang="en-US" sz="2000" dirty="0"/>
              <a:t>= 6.6 </a:t>
            </a:r>
            <a:r>
              <a:rPr lang="en-US" sz="2000" dirty="0" err="1"/>
              <a:t>hr</a:t>
            </a:r>
            <a:r>
              <a:rPr lang="en-US" sz="2000" dirty="0"/>
              <a:t>) reaction was performed by irradiation  molybdenum in the TRIGA research reactor.</a:t>
            </a:r>
          </a:p>
          <a:p>
            <a:endParaRPr lang="en-US" sz="2000" dirty="0"/>
          </a:p>
          <a:p>
            <a:r>
              <a:rPr lang="en-US" sz="2000" dirty="0"/>
              <a:t>Separation of </a:t>
            </a:r>
            <a:r>
              <a:rPr lang="en-US" sz="2000" baseline="30000" dirty="0"/>
              <a:t>99m</a:t>
            </a:r>
            <a:r>
              <a:rPr lang="en-US" sz="2000" dirty="0"/>
              <a:t>Tc from </a:t>
            </a:r>
            <a:r>
              <a:rPr lang="en-US" sz="2000" baseline="30000" dirty="0"/>
              <a:t>99</a:t>
            </a:r>
            <a:r>
              <a:rPr lang="en-US" sz="2000" dirty="0"/>
              <a:t>Mo was achieved using the standard glass wool, alumina and silica configuration</a:t>
            </a:r>
          </a:p>
        </p:txBody>
      </p:sp>
      <p:pic>
        <p:nvPicPr>
          <p:cNvPr id="5" name="Content Placeholder 4"/>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76800" y="1123950"/>
            <a:ext cx="3429000" cy="3048000"/>
          </a:xfrm>
          <a:prstGeom prst="rect">
            <a:avLst/>
          </a:prstGeom>
          <a:noFill/>
        </p:spPr>
      </p:pic>
      <p:sp>
        <p:nvSpPr>
          <p:cNvPr id="6" name="Rectangle 5"/>
          <p:cNvSpPr/>
          <p:nvPr/>
        </p:nvSpPr>
        <p:spPr>
          <a:xfrm>
            <a:off x="5353833" y="4352895"/>
            <a:ext cx="2398734" cy="400110"/>
          </a:xfrm>
          <a:prstGeom prst="rect">
            <a:avLst/>
          </a:prstGeom>
        </p:spPr>
        <p:txBody>
          <a:bodyPr wrap="none">
            <a:spAutoFit/>
          </a:bodyPr>
          <a:lstStyle/>
          <a:p>
            <a:pPr marL="74930" marR="0" indent="0" algn="just">
              <a:spcBef>
                <a:spcPts val="465"/>
              </a:spcBef>
              <a:spcAft>
                <a:spcPts val="0"/>
              </a:spcAft>
              <a:tabLst>
                <a:tab pos="246380" algn="l"/>
              </a:tabLst>
            </a:pPr>
            <a:r>
              <a:rPr lang="en-US" sz="2000" kern="0" dirty="0">
                <a:latin typeface="Arial" panose="020B0604020202020204" pitchFamily="34" charset="0"/>
                <a:ea typeface="Arial" panose="020B0604020202020204" pitchFamily="34" charset="0"/>
              </a:rPr>
              <a:t>Separation column</a:t>
            </a:r>
            <a:endParaRPr lang="en-US" sz="2000" b="1" kern="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4089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Areas of Training</a:t>
            </a:r>
          </a:p>
        </p:txBody>
      </p:sp>
      <p:sp>
        <p:nvSpPr>
          <p:cNvPr id="4" name="Content Placeholder 3"/>
          <p:cNvSpPr>
            <a:spLocks noGrp="1"/>
          </p:cNvSpPr>
          <p:nvPr>
            <p:ph sz="half" idx="2"/>
          </p:nvPr>
        </p:nvSpPr>
        <p:spPr>
          <a:xfrm>
            <a:off x="4114800" y="762000"/>
            <a:ext cx="4038600" cy="3276600"/>
          </a:xfrm>
        </p:spPr>
        <p:txBody>
          <a:bodyPr/>
          <a:lstStyle/>
          <a:p>
            <a:pPr marL="0" indent="0">
              <a:buNone/>
            </a:pPr>
            <a:r>
              <a:rPr lang="en-US" dirty="0"/>
              <a:t> </a:t>
            </a:r>
          </a:p>
        </p:txBody>
      </p:sp>
      <p:pic>
        <p:nvPicPr>
          <p:cNvPr id="5" name="Content Placeholder 4"/>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24400" y="590550"/>
            <a:ext cx="3810000" cy="2825510"/>
          </a:xfrm>
          <a:prstGeom prst="rect">
            <a:avLst/>
          </a:prstGeom>
          <a:noFill/>
          <a:effectLst>
            <a:glow rad="127000">
              <a:srgbClr val="FF0000"/>
            </a:glow>
          </a:effectLst>
        </p:spPr>
      </p:pic>
      <p:sp>
        <p:nvSpPr>
          <p:cNvPr id="6" name="Rectangle 5"/>
          <p:cNvSpPr/>
          <p:nvPr/>
        </p:nvSpPr>
        <p:spPr>
          <a:xfrm>
            <a:off x="4724400" y="3392338"/>
            <a:ext cx="4572000" cy="1981055"/>
          </a:xfrm>
          <a:prstGeom prst="rect">
            <a:avLst/>
          </a:prstGeom>
        </p:spPr>
        <p:txBody>
          <a:bodyPr>
            <a:spAutoFit/>
          </a:bodyPr>
          <a:lstStyle/>
          <a:p>
            <a:pPr marL="0" marR="932815" algn="ctr">
              <a:lnSpc>
                <a:spcPct val="113000"/>
              </a:lnSpc>
              <a:spcBef>
                <a:spcPts val="475"/>
              </a:spcBef>
              <a:spcAft>
                <a:spcPts val="0"/>
              </a:spcAft>
            </a:pPr>
            <a:r>
              <a:rPr lang="en-US" sz="2000" dirty="0">
                <a:latin typeface="Arial" panose="020B0604020202020204" pitchFamily="34" charset="0"/>
                <a:ea typeface="Arial" panose="020B0604020202020204" pitchFamily="34" charset="0"/>
              </a:rPr>
              <a:t>Gamma ray spectrum  of </a:t>
            </a:r>
          </a:p>
          <a:p>
            <a:pPr marL="0" marR="932815" algn="ctr">
              <a:lnSpc>
                <a:spcPct val="113000"/>
              </a:lnSpc>
              <a:spcBef>
                <a:spcPts val="475"/>
              </a:spcBef>
              <a:spcAft>
                <a:spcPts val="0"/>
              </a:spcAft>
            </a:pPr>
            <a:r>
              <a:rPr lang="en-US" sz="2000" baseline="30000" dirty="0">
                <a:latin typeface="Arial" panose="020B0604020202020204" pitchFamily="34" charset="0"/>
                <a:ea typeface="Arial" panose="020B0604020202020204" pitchFamily="34" charset="0"/>
              </a:rPr>
              <a:t>99m </a:t>
            </a:r>
            <a:r>
              <a:rPr lang="en-US" sz="2000" dirty="0">
                <a:latin typeface="Arial" panose="020B0604020202020204" pitchFamily="34" charset="0"/>
                <a:ea typeface="Arial" panose="020B0604020202020204" pitchFamily="34" charset="0"/>
              </a:rPr>
              <a:t>Tc/</a:t>
            </a:r>
            <a:r>
              <a:rPr lang="en-US" sz="2000" baseline="30000" dirty="0">
                <a:latin typeface="Arial" panose="020B0604020202020204" pitchFamily="34" charset="0"/>
                <a:ea typeface="Arial" panose="020B0604020202020204" pitchFamily="34" charset="0"/>
              </a:rPr>
              <a:t>99</a:t>
            </a:r>
            <a:r>
              <a:rPr lang="en-US" sz="2000" dirty="0">
                <a:latin typeface="Arial" panose="020B0604020202020204" pitchFamily="34" charset="0"/>
                <a:ea typeface="Arial" panose="020B0604020202020204" pitchFamily="34" charset="0"/>
              </a:rPr>
              <a:t>Mo standard at </a:t>
            </a:r>
          </a:p>
          <a:p>
            <a:pPr marL="0" marR="932815" algn="ctr">
              <a:lnSpc>
                <a:spcPct val="113000"/>
              </a:lnSpc>
              <a:spcBef>
                <a:spcPts val="475"/>
              </a:spcBef>
              <a:spcAft>
                <a:spcPts val="0"/>
              </a:spcAft>
            </a:pPr>
            <a:r>
              <a:rPr lang="en-US" sz="2000" dirty="0">
                <a:latin typeface="Arial" panose="020B0604020202020204" pitchFamily="34" charset="0"/>
                <a:ea typeface="Arial" panose="020B0604020202020204" pitchFamily="34" charset="0"/>
              </a:rPr>
              <a:t>140 keV and 180 keV photopeaks, respectively. </a:t>
            </a:r>
          </a:p>
          <a:p>
            <a:pPr marL="0" marR="0" algn="ctr">
              <a:spcBef>
                <a:spcPts val="0"/>
              </a:spcBef>
              <a:spcAft>
                <a:spcPts val="0"/>
              </a:spcAft>
            </a:pPr>
            <a:r>
              <a:rPr lang="en-US" dirty="0">
                <a:latin typeface="Arial" panose="020B0604020202020204" pitchFamily="34" charset="0"/>
                <a:ea typeface="Arial" panose="020B0604020202020204" pitchFamily="34" charset="0"/>
              </a:rPr>
              <a:t> </a:t>
            </a:r>
          </a:p>
        </p:txBody>
      </p:sp>
      <p:pic>
        <p:nvPicPr>
          <p:cNvPr id="7" name="Picture 6"/>
          <p:cNvPicPr>
            <a:picLocks noChangeAspect="1"/>
          </p:cNvPicPr>
          <p:nvPr/>
        </p:nvPicPr>
        <p:blipFill>
          <a:blip r:embed="rId4"/>
          <a:stretch>
            <a:fillRect/>
          </a:stretch>
        </p:blipFill>
        <p:spPr>
          <a:xfrm>
            <a:off x="0" y="1657350"/>
            <a:ext cx="4566881" cy="3110456"/>
          </a:xfrm>
          <a:prstGeom prst="rect">
            <a:avLst/>
          </a:prstGeom>
        </p:spPr>
      </p:pic>
    </p:spTree>
    <p:extLst>
      <p:ext uri="{BB962C8B-B14F-4D97-AF65-F5344CB8AC3E}">
        <p14:creationId xmlns:p14="http://schemas.microsoft.com/office/powerpoint/2010/main" val="58007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29600" cy="990600"/>
          </a:xfrm>
        </p:spPr>
        <p:txBody>
          <a:bodyPr/>
          <a:lstStyle/>
          <a:p>
            <a:r>
              <a:rPr lang="en-US" sz="2800" b="1" dirty="0"/>
              <a:t>Areas of Training</a:t>
            </a:r>
          </a:p>
        </p:txBody>
      </p:sp>
      <p:sp>
        <p:nvSpPr>
          <p:cNvPr id="3" name="Content Placeholder 2"/>
          <p:cNvSpPr>
            <a:spLocks noGrp="1"/>
          </p:cNvSpPr>
          <p:nvPr>
            <p:ph sz="half" idx="1"/>
          </p:nvPr>
        </p:nvSpPr>
        <p:spPr>
          <a:xfrm>
            <a:off x="0" y="760359"/>
            <a:ext cx="4648200" cy="3276600"/>
          </a:xfrm>
        </p:spPr>
        <p:txBody>
          <a:bodyPr>
            <a:normAutofit/>
          </a:bodyPr>
          <a:lstStyle/>
          <a:p>
            <a:r>
              <a:rPr lang="en-US" sz="2400" b="1" i="1" dirty="0"/>
              <a:t>Nuclear Instrumentation laboratories</a:t>
            </a:r>
            <a:r>
              <a:rPr lang="en-US" sz="2400" i="1" dirty="0"/>
              <a:t>: </a:t>
            </a:r>
            <a:r>
              <a:rPr lang="en-US" sz="2400" dirty="0"/>
              <a:t>To enhance the experience in nuclear instrumentation several additional laboratories were conducted</a:t>
            </a:r>
          </a:p>
        </p:txBody>
      </p:sp>
      <p:sp>
        <p:nvSpPr>
          <p:cNvPr id="4" name="Content Placeholder 3"/>
          <p:cNvSpPr>
            <a:spLocks noGrp="1"/>
          </p:cNvSpPr>
          <p:nvPr>
            <p:ph sz="half" idx="2"/>
          </p:nvPr>
        </p:nvSpPr>
        <p:spPr>
          <a:xfrm>
            <a:off x="4597400" y="895350"/>
            <a:ext cx="4343400" cy="3276600"/>
          </a:xfrm>
        </p:spPr>
        <p:txBody>
          <a:bodyPr>
            <a:noAutofit/>
          </a:bodyPr>
          <a:lstStyle/>
          <a:p>
            <a:pPr lvl="0"/>
            <a:r>
              <a:rPr lang="en-US" sz="2400" dirty="0"/>
              <a:t>Neutron shielding</a:t>
            </a:r>
            <a:endParaRPr lang="en-US" sz="2400" b="1" dirty="0"/>
          </a:p>
          <a:p>
            <a:pPr lvl="0"/>
            <a:r>
              <a:rPr lang="en-US" sz="2400" dirty="0"/>
              <a:t>Gamma ray shielding</a:t>
            </a:r>
            <a:endParaRPr lang="en-US" sz="2400" b="1" dirty="0"/>
          </a:p>
          <a:p>
            <a:pPr lvl="0"/>
            <a:r>
              <a:rPr lang="en-US" sz="2400" dirty="0"/>
              <a:t>Gamma-ray spectrometry with a sodium iodide detector</a:t>
            </a:r>
          </a:p>
          <a:p>
            <a:pPr lvl="0"/>
            <a:r>
              <a:rPr lang="en-US" sz="2400" dirty="0"/>
              <a:t>Radiation counting statistics</a:t>
            </a:r>
          </a:p>
          <a:p>
            <a:pPr lvl="0"/>
            <a:r>
              <a:rPr lang="en-US" sz="2400" dirty="0"/>
              <a:t>Personnel monitoring devices and radiation survey instruments</a:t>
            </a:r>
          </a:p>
          <a:p>
            <a:endParaRPr lang="en-US" sz="2400" dirty="0"/>
          </a:p>
        </p:txBody>
      </p:sp>
      <p:pic>
        <p:nvPicPr>
          <p:cNvPr id="5" name="image28.jpeg"/>
          <p:cNvPicPr/>
          <p:nvPr/>
        </p:nvPicPr>
        <p:blipFill>
          <a:blip r:embed="rId2" cstate="print"/>
          <a:stretch>
            <a:fillRect/>
          </a:stretch>
        </p:blipFill>
        <p:spPr>
          <a:xfrm>
            <a:off x="736600" y="2994553"/>
            <a:ext cx="1397000" cy="1898015"/>
          </a:xfrm>
          <a:prstGeom prst="rect">
            <a:avLst/>
          </a:prstGeom>
        </p:spPr>
      </p:pic>
      <p:pic>
        <p:nvPicPr>
          <p:cNvPr id="6" name="image29.jpeg"/>
          <p:cNvPicPr/>
          <p:nvPr/>
        </p:nvPicPr>
        <p:blipFill>
          <a:blip r:embed="rId3" cstate="print"/>
          <a:stretch>
            <a:fillRect/>
          </a:stretch>
        </p:blipFill>
        <p:spPr>
          <a:xfrm>
            <a:off x="2667000" y="2994553"/>
            <a:ext cx="1486535" cy="1898015"/>
          </a:xfrm>
          <a:prstGeom prst="rect">
            <a:avLst/>
          </a:prstGeom>
        </p:spPr>
      </p:pic>
    </p:spTree>
    <p:extLst>
      <p:ext uri="{BB962C8B-B14F-4D97-AF65-F5344CB8AC3E}">
        <p14:creationId xmlns:p14="http://schemas.microsoft.com/office/powerpoint/2010/main" val="3535934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229600" cy="990600"/>
          </a:xfrm>
        </p:spPr>
        <p:txBody>
          <a:bodyPr/>
          <a:lstStyle/>
          <a:p>
            <a:r>
              <a:rPr lang="en-US" sz="2800" b="1" dirty="0"/>
              <a:t>Lectures</a:t>
            </a:r>
          </a:p>
        </p:txBody>
      </p:sp>
      <p:sp>
        <p:nvSpPr>
          <p:cNvPr id="3" name="Content Placeholder 2"/>
          <p:cNvSpPr>
            <a:spLocks noGrp="1"/>
          </p:cNvSpPr>
          <p:nvPr>
            <p:ph sz="half" idx="1"/>
          </p:nvPr>
        </p:nvSpPr>
        <p:spPr>
          <a:xfrm>
            <a:off x="0" y="995219"/>
            <a:ext cx="9144000" cy="3962400"/>
          </a:xfrm>
        </p:spPr>
        <p:txBody>
          <a:bodyPr>
            <a:normAutofit fontScale="40000" lnSpcReduction="20000"/>
          </a:bodyPr>
          <a:lstStyle/>
          <a:p>
            <a:r>
              <a:rPr lang="en-US" sz="5500" dirty="0"/>
              <a:t>All the fellows followed the IAEA E-learning course but addition lectures were given in gamma ray spectrometry including basics of radioactive decay and the origin of gamma and x–ray radiation, the interaction of gamma radiation with matter, detectors, and electronics, counting statistics, quality control and quality assurance. </a:t>
            </a:r>
          </a:p>
          <a:p>
            <a:endParaRPr lang="en-US" sz="5500" dirty="0"/>
          </a:p>
          <a:p>
            <a:r>
              <a:rPr lang="en-US" sz="5500" dirty="0"/>
              <a:t>Specific lectures on applications of NAA included: </a:t>
            </a:r>
            <a:r>
              <a:rPr lang="en-US" sz="5500" dirty="0">
                <a:solidFill>
                  <a:srgbClr val="FF0000"/>
                </a:solidFill>
              </a:rPr>
              <a:t>The determination of uranium in food samples by Compton suppression epithermal neutron activation analysis;</a:t>
            </a:r>
            <a:r>
              <a:rPr lang="en-US" sz="5500" dirty="0"/>
              <a:t> </a:t>
            </a:r>
            <a:r>
              <a:rPr lang="en-US" sz="5500" dirty="0">
                <a:solidFill>
                  <a:schemeClr val="accent3">
                    <a:lumMod val="50000"/>
                  </a:schemeClr>
                </a:solidFill>
              </a:rPr>
              <a:t>Trace elements in eleven fruits widely consumed in the USA as determined by NAA</a:t>
            </a:r>
            <a:r>
              <a:rPr lang="en-US" sz="5500" dirty="0"/>
              <a:t>; </a:t>
            </a:r>
            <a:r>
              <a:rPr lang="en-US" sz="5500" dirty="0">
                <a:solidFill>
                  <a:srgbClr val="0070C0"/>
                </a:solidFill>
              </a:rPr>
              <a:t>Radiation protection for NAA;</a:t>
            </a:r>
            <a:r>
              <a:rPr lang="en-US" sz="5500" dirty="0"/>
              <a:t> </a:t>
            </a:r>
            <a:r>
              <a:rPr lang="en-US" sz="5500" dirty="0">
                <a:solidFill>
                  <a:srgbClr val="002060"/>
                </a:solidFill>
              </a:rPr>
              <a:t>Determination of soil depth profiles for </a:t>
            </a:r>
            <a:r>
              <a:rPr lang="en-US" sz="5500" baseline="30000" dirty="0">
                <a:solidFill>
                  <a:srgbClr val="002060"/>
                </a:solidFill>
              </a:rPr>
              <a:t>137</a:t>
            </a:r>
            <a:r>
              <a:rPr lang="en-US" sz="5500" dirty="0">
                <a:solidFill>
                  <a:srgbClr val="002060"/>
                </a:solidFill>
              </a:rPr>
              <a:t>Cs and </a:t>
            </a:r>
            <a:r>
              <a:rPr lang="en-US" sz="5500" baseline="30000" dirty="0">
                <a:solidFill>
                  <a:srgbClr val="002060"/>
                </a:solidFill>
              </a:rPr>
              <a:t>210</a:t>
            </a:r>
            <a:r>
              <a:rPr lang="en-US" sz="5500" dirty="0">
                <a:solidFill>
                  <a:srgbClr val="002060"/>
                </a:solidFill>
              </a:rPr>
              <a:t>Pb using gamma ray spectrometry with Compton suppression</a:t>
            </a:r>
            <a:r>
              <a:rPr lang="en-US" sz="5500" dirty="0"/>
              <a:t>; </a:t>
            </a:r>
            <a:r>
              <a:rPr lang="en-US" sz="5500" dirty="0">
                <a:solidFill>
                  <a:srgbClr val="BF5700"/>
                </a:solidFill>
              </a:rPr>
              <a:t>Evaluation of atmospheric airborne particles in Lisbon, Portugal using NAA;  </a:t>
            </a:r>
            <a:endParaRPr lang="en-US" dirty="0">
              <a:solidFill>
                <a:srgbClr val="BF5700"/>
              </a:solidFill>
            </a:endParaRPr>
          </a:p>
        </p:txBody>
      </p:sp>
    </p:spTree>
    <p:extLst>
      <p:ext uri="{BB962C8B-B14F-4D97-AF65-F5344CB8AC3E}">
        <p14:creationId xmlns:p14="http://schemas.microsoft.com/office/powerpoint/2010/main" val="342043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133350"/>
            <a:ext cx="8229600" cy="990600"/>
          </a:xfrm>
        </p:spPr>
        <p:txBody>
          <a:bodyPr>
            <a:normAutofit/>
          </a:bodyPr>
          <a:lstStyle/>
          <a:p>
            <a:r>
              <a:rPr lang="en-US" sz="2800" b="1" dirty="0"/>
              <a:t>Lectures</a:t>
            </a:r>
          </a:p>
        </p:txBody>
      </p:sp>
      <p:sp>
        <p:nvSpPr>
          <p:cNvPr id="6" name="Content Placeholder 5"/>
          <p:cNvSpPr>
            <a:spLocks noGrp="1"/>
          </p:cNvSpPr>
          <p:nvPr>
            <p:ph idx="1"/>
          </p:nvPr>
        </p:nvSpPr>
        <p:spPr>
          <a:xfrm>
            <a:off x="76200" y="895350"/>
            <a:ext cx="8839200" cy="3352800"/>
          </a:xfrm>
        </p:spPr>
        <p:txBody>
          <a:bodyPr>
            <a:noAutofit/>
          </a:bodyPr>
          <a:lstStyle/>
          <a:p>
            <a:r>
              <a:rPr lang="en-US" sz="2200" dirty="0">
                <a:solidFill>
                  <a:srgbClr val="BF5700"/>
                </a:solidFill>
              </a:rPr>
              <a:t>Fully automated fast pneumatic system for NAA</a:t>
            </a:r>
            <a:r>
              <a:rPr lang="en-US" sz="2200" dirty="0"/>
              <a:t>; </a:t>
            </a:r>
            <a:r>
              <a:rPr lang="en-US" sz="2200" dirty="0">
                <a:solidFill>
                  <a:srgbClr val="FF0000"/>
                </a:solidFill>
              </a:rPr>
              <a:t>Different modes of NAA for air pollution studies in the Finnish Arctic aerosol</a:t>
            </a:r>
            <a:r>
              <a:rPr lang="en-US" sz="2200" dirty="0"/>
              <a:t>; </a:t>
            </a:r>
            <a:r>
              <a:rPr lang="en-US" sz="2200" dirty="0">
                <a:solidFill>
                  <a:srgbClr val="7030A0"/>
                </a:solidFill>
              </a:rPr>
              <a:t>An evaluation of Compton suppression NAA for determination of trace elements in geological samples;</a:t>
            </a:r>
            <a:r>
              <a:rPr lang="en-US" sz="2200" dirty="0"/>
              <a:t> </a:t>
            </a:r>
            <a:r>
              <a:rPr lang="en-US" sz="2200" dirty="0">
                <a:solidFill>
                  <a:srgbClr val="C00000"/>
                </a:solidFill>
              </a:rPr>
              <a:t>Determination of bromine, chlorine and iodine in environmental aqueous samples by epithermal NAA and Compton suppression;</a:t>
            </a:r>
            <a:r>
              <a:rPr lang="en-US" sz="2200" dirty="0"/>
              <a:t> </a:t>
            </a:r>
            <a:r>
              <a:rPr lang="en-US" sz="2200" dirty="0">
                <a:solidFill>
                  <a:schemeClr val="tx2">
                    <a:lumMod val="60000"/>
                    <a:lumOff val="40000"/>
                  </a:schemeClr>
                </a:solidFill>
              </a:rPr>
              <a:t>Update of uranium fission interference in NAA; </a:t>
            </a:r>
            <a:r>
              <a:rPr lang="en-US" sz="2200" dirty="0">
                <a:solidFill>
                  <a:srgbClr val="C00000"/>
                </a:solidFill>
              </a:rPr>
              <a:t>Investigation of bauxite residue (red mud) in terms of its environmental risk</a:t>
            </a:r>
            <a:r>
              <a:rPr lang="en-US" sz="2200" dirty="0"/>
              <a:t>; </a:t>
            </a:r>
            <a:r>
              <a:rPr lang="en-US" sz="2200" dirty="0">
                <a:solidFill>
                  <a:schemeClr val="accent3">
                    <a:lumMod val="50000"/>
                  </a:schemeClr>
                </a:solidFill>
              </a:rPr>
              <a:t>Assessment of industrial diamonds for Co, Cr, Fe, </a:t>
            </a:r>
            <a:r>
              <a:rPr lang="en-US" sz="2200" dirty="0" err="1">
                <a:solidFill>
                  <a:schemeClr val="accent3">
                    <a:lumMod val="50000"/>
                  </a:schemeClr>
                </a:solidFill>
              </a:rPr>
              <a:t>Mn</a:t>
            </a:r>
            <a:r>
              <a:rPr lang="en-US" sz="2200" dirty="0">
                <a:solidFill>
                  <a:schemeClr val="accent3">
                    <a:lumMod val="50000"/>
                  </a:schemeClr>
                </a:solidFill>
              </a:rPr>
              <a:t>, Ni, and Si using thermal and epithermal neutron activation analysis with Compton suppression; </a:t>
            </a:r>
            <a:r>
              <a:rPr lang="en-US" sz="2200" dirty="0">
                <a:solidFill>
                  <a:srgbClr val="C00000"/>
                </a:solidFill>
              </a:rPr>
              <a:t>Determination of silver using cyclic epithermal NAA;</a:t>
            </a:r>
          </a:p>
        </p:txBody>
      </p:sp>
    </p:spTree>
    <p:extLst>
      <p:ext uri="{BB962C8B-B14F-4D97-AF65-F5344CB8AC3E}">
        <p14:creationId xmlns:p14="http://schemas.microsoft.com/office/powerpoint/2010/main" val="3512596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3" y="285750"/>
            <a:ext cx="8229600" cy="990600"/>
          </a:xfrm>
        </p:spPr>
        <p:txBody>
          <a:bodyPr/>
          <a:lstStyle/>
          <a:p>
            <a:r>
              <a:rPr lang="en-US" b="1" dirty="0"/>
              <a:t>Site Visit</a:t>
            </a:r>
          </a:p>
        </p:txBody>
      </p:sp>
      <p:sp>
        <p:nvSpPr>
          <p:cNvPr id="3" name="Content Placeholder 2"/>
          <p:cNvSpPr>
            <a:spLocks noGrp="1"/>
          </p:cNvSpPr>
          <p:nvPr>
            <p:ph sz="half" idx="1"/>
          </p:nvPr>
        </p:nvSpPr>
        <p:spPr>
          <a:xfrm>
            <a:off x="304800" y="1047750"/>
            <a:ext cx="5257800" cy="3581400"/>
          </a:xfrm>
        </p:spPr>
        <p:txBody>
          <a:bodyPr>
            <a:noAutofit/>
          </a:bodyPr>
          <a:lstStyle/>
          <a:p>
            <a:r>
              <a:rPr lang="en-US" sz="2400" dirty="0"/>
              <a:t>The Nuclear and Applied Robotics Group (NRG) at the University of Texas at Austin has developed capabilities for autonomous surveying of beta/gamma radiation fields to address each of these issues.</a:t>
            </a:r>
          </a:p>
        </p:txBody>
      </p:sp>
      <p:pic>
        <p:nvPicPr>
          <p:cNvPr id="6" name="image40.jpeg"/>
          <p:cNvPicPr>
            <a:picLocks noGrp="1"/>
          </p:cNvPicPr>
          <p:nvPr>
            <p:ph sz="half" idx="2"/>
          </p:nvPr>
        </p:nvPicPr>
        <p:blipFill>
          <a:blip r:embed="rId2" cstate="print"/>
          <a:stretch>
            <a:fillRect/>
          </a:stretch>
        </p:blipFill>
        <p:spPr>
          <a:xfrm>
            <a:off x="6096000" y="1047750"/>
            <a:ext cx="2590800" cy="3048000"/>
          </a:xfrm>
          <a:prstGeom prst="rect">
            <a:avLst/>
          </a:prstGeom>
        </p:spPr>
      </p:pic>
    </p:spTree>
    <p:extLst>
      <p:ext uri="{BB962C8B-B14F-4D97-AF65-F5344CB8AC3E}">
        <p14:creationId xmlns:p14="http://schemas.microsoft.com/office/powerpoint/2010/main" val="162612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8229600" cy="990600"/>
          </a:xfrm>
        </p:spPr>
        <p:txBody>
          <a:bodyPr/>
          <a:lstStyle/>
          <a:p>
            <a:r>
              <a:rPr lang="en-US" sz="2800" b="1" dirty="0"/>
              <a:t>Group Project</a:t>
            </a:r>
          </a:p>
        </p:txBody>
      </p:sp>
      <p:sp>
        <p:nvSpPr>
          <p:cNvPr id="3" name="Content Placeholder 2"/>
          <p:cNvSpPr>
            <a:spLocks noGrp="1"/>
          </p:cNvSpPr>
          <p:nvPr>
            <p:ph sz="half" idx="1"/>
          </p:nvPr>
        </p:nvSpPr>
        <p:spPr>
          <a:xfrm>
            <a:off x="228600" y="1276350"/>
            <a:ext cx="4038600" cy="3276600"/>
          </a:xfrm>
        </p:spPr>
        <p:txBody>
          <a:bodyPr>
            <a:normAutofit/>
          </a:bodyPr>
          <a:lstStyle/>
          <a:p>
            <a:r>
              <a:rPr lang="en-US" sz="2400" dirty="0"/>
              <a:t>Neutron activation analysis of galena rock and oil scale samples</a:t>
            </a:r>
          </a:p>
          <a:p>
            <a:r>
              <a:rPr lang="en-US" sz="2400" dirty="0"/>
              <a:t>All analyses were done in EXCEL and not automated analysis</a:t>
            </a:r>
          </a:p>
          <a:p>
            <a:endParaRPr lang="en-US" sz="2400" b="1" dirty="0"/>
          </a:p>
        </p:txBody>
      </p:sp>
      <p:sp>
        <p:nvSpPr>
          <p:cNvPr id="4" name="Content Placeholder 3"/>
          <p:cNvSpPr>
            <a:spLocks noGrp="1"/>
          </p:cNvSpPr>
          <p:nvPr>
            <p:ph sz="half" idx="2"/>
          </p:nvPr>
        </p:nvSpPr>
        <p:spPr>
          <a:xfrm>
            <a:off x="4572000" y="1200150"/>
            <a:ext cx="4343400" cy="3276600"/>
          </a:xfrm>
        </p:spPr>
        <p:txBody>
          <a:bodyPr>
            <a:noAutofit/>
          </a:bodyPr>
          <a:lstStyle/>
          <a:p>
            <a:r>
              <a:rPr lang="en-US" sz="2400" dirty="0"/>
              <a:t>Sample preparation</a:t>
            </a:r>
          </a:p>
          <a:p>
            <a:r>
              <a:rPr lang="en-US" sz="2400" dirty="0"/>
              <a:t>Irradiation request form</a:t>
            </a:r>
          </a:p>
          <a:p>
            <a:r>
              <a:rPr lang="en-US" sz="2400" dirty="0"/>
              <a:t>Safety handling of irradiated samples</a:t>
            </a:r>
          </a:p>
          <a:p>
            <a:r>
              <a:rPr lang="en-US" sz="2400" dirty="0"/>
              <a:t>Quality assurance </a:t>
            </a:r>
          </a:p>
          <a:p>
            <a:r>
              <a:rPr lang="en-US" sz="2400" dirty="0"/>
              <a:t>Quality control</a:t>
            </a:r>
          </a:p>
          <a:p>
            <a:r>
              <a:rPr lang="en-US" sz="2400" dirty="0"/>
              <a:t>Uncertainty propagation</a:t>
            </a:r>
          </a:p>
          <a:p>
            <a:r>
              <a:rPr lang="en-US" sz="2400" dirty="0"/>
              <a:t>Detection limits</a:t>
            </a:r>
          </a:p>
          <a:p>
            <a:endParaRPr lang="en-US" sz="2400" dirty="0"/>
          </a:p>
        </p:txBody>
      </p:sp>
    </p:spTree>
    <p:extLst>
      <p:ext uri="{BB962C8B-B14F-4D97-AF65-F5344CB8AC3E}">
        <p14:creationId xmlns:p14="http://schemas.microsoft.com/office/powerpoint/2010/main" val="418132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8229600" cy="457200"/>
          </a:xfrm>
        </p:spPr>
        <p:txBody>
          <a:bodyPr>
            <a:normAutofit fontScale="90000"/>
          </a:bodyPr>
          <a:lstStyle/>
          <a:p>
            <a:r>
              <a:rPr lang="en-US" b="1" dirty="0"/>
              <a:t>Conclusions</a:t>
            </a:r>
          </a:p>
        </p:txBody>
      </p:sp>
      <p:sp>
        <p:nvSpPr>
          <p:cNvPr id="3" name="Content Placeholder 2"/>
          <p:cNvSpPr>
            <a:spLocks noGrp="1"/>
          </p:cNvSpPr>
          <p:nvPr>
            <p:ph idx="1"/>
          </p:nvPr>
        </p:nvSpPr>
        <p:spPr>
          <a:xfrm>
            <a:off x="304800" y="971550"/>
            <a:ext cx="8763000" cy="4267200"/>
          </a:xfrm>
        </p:spPr>
        <p:txBody>
          <a:bodyPr>
            <a:noAutofit/>
          </a:bodyPr>
          <a:lstStyle/>
          <a:p>
            <a:pPr>
              <a:buSzPct val="157000"/>
              <a:buFont typeface="Wingdings" panose="05000000000000000000" pitchFamily="2" charset="2"/>
              <a:buChar char="v"/>
            </a:pPr>
            <a:r>
              <a:rPr lang="en-US" sz="2400" dirty="0"/>
              <a:t>The experience of the four fellows from Saudi Arabia to a wide range of research reactor topics and supporting nuclear instrumentation greatly enhanced their understanding of the breadth of applications. </a:t>
            </a:r>
          </a:p>
          <a:p>
            <a:pPr>
              <a:buSzPct val="157000"/>
              <a:buFont typeface="Wingdings" panose="05000000000000000000" pitchFamily="2" charset="2"/>
              <a:buChar char="v"/>
            </a:pPr>
            <a:r>
              <a:rPr lang="en-US" sz="2400" dirty="0"/>
              <a:t>The additional training in reactor operations and regulatory aspects also increased their knowledge of the needed workings to provide safe usage of reactors. </a:t>
            </a:r>
          </a:p>
          <a:p>
            <a:pPr>
              <a:buSzPct val="157000"/>
              <a:buFont typeface="Wingdings" panose="05000000000000000000" pitchFamily="2" charset="2"/>
              <a:buChar char="v"/>
            </a:pPr>
            <a:r>
              <a:rPr lang="en-US" sz="2400" dirty="0"/>
              <a:t>This unique training may be an ideal template for those workers in current and future research reactors as well as for academic graduate courses. </a:t>
            </a:r>
          </a:p>
        </p:txBody>
      </p:sp>
    </p:spTree>
    <p:extLst>
      <p:ext uri="{BB962C8B-B14F-4D97-AF65-F5344CB8AC3E}">
        <p14:creationId xmlns:p14="http://schemas.microsoft.com/office/powerpoint/2010/main" val="66589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7716"/>
            <a:ext cx="8229600" cy="990600"/>
          </a:xfrm>
        </p:spPr>
        <p:txBody>
          <a:bodyPr/>
          <a:lstStyle/>
          <a:p>
            <a:r>
              <a:rPr lang="en-US" sz="2800" b="1" dirty="0"/>
              <a:t>Introduction</a:t>
            </a:r>
          </a:p>
        </p:txBody>
      </p:sp>
      <p:sp>
        <p:nvSpPr>
          <p:cNvPr id="3" name="Content Placeholder 2"/>
          <p:cNvSpPr>
            <a:spLocks noGrp="1"/>
          </p:cNvSpPr>
          <p:nvPr>
            <p:ph sz="half" idx="1"/>
          </p:nvPr>
        </p:nvSpPr>
        <p:spPr>
          <a:xfrm>
            <a:off x="-76200" y="742950"/>
            <a:ext cx="5791200" cy="4267200"/>
          </a:xfrm>
        </p:spPr>
        <p:txBody>
          <a:bodyPr>
            <a:normAutofit lnSpcReduction="10000"/>
          </a:bodyPr>
          <a:lstStyle/>
          <a:p>
            <a:r>
              <a:rPr lang="en-US" sz="2400" dirty="0"/>
              <a:t>The Saudi Nuclear Power Program is a strategic initiative to introduce nuclear energy in the Kingdom's domestic energy mix with local requirements and international commitments. </a:t>
            </a:r>
          </a:p>
          <a:p>
            <a:r>
              <a:rPr lang="en-US" sz="2400" dirty="0"/>
              <a:t>The Low Power Research Reactor (LPRR) is a 30 KW reactor with uranium dioxide ceramic fuel and is purposed to support the pipeline of human capabilities required for sustainability of the Saudi Nuclear Program.</a:t>
            </a:r>
          </a:p>
          <a:p>
            <a:endParaRPr lang="en-US" sz="2400" dirty="0"/>
          </a:p>
          <a:p>
            <a:endParaRPr lang="en-US" sz="2400" dirty="0"/>
          </a:p>
        </p:txBody>
      </p:sp>
      <p:pic>
        <p:nvPicPr>
          <p:cNvPr id="5" name="Content Placeholder 4"/>
          <p:cNvPicPr>
            <a:picLocks noGrp="1" noChangeAspect="1"/>
          </p:cNvPicPr>
          <p:nvPr>
            <p:ph sz="half" idx="2"/>
          </p:nvPr>
        </p:nvPicPr>
        <p:blipFill>
          <a:blip r:embed="rId2"/>
          <a:stretch>
            <a:fillRect/>
          </a:stretch>
        </p:blipFill>
        <p:spPr>
          <a:xfrm>
            <a:off x="5486400" y="2038350"/>
            <a:ext cx="3572557" cy="2518899"/>
          </a:xfrm>
          <a:prstGeom prst="rect">
            <a:avLst/>
          </a:prstGeom>
        </p:spPr>
      </p:pic>
    </p:spTree>
    <p:extLst>
      <p:ext uri="{BB962C8B-B14F-4D97-AF65-F5344CB8AC3E}">
        <p14:creationId xmlns:p14="http://schemas.microsoft.com/office/powerpoint/2010/main" val="184203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702" y="285750"/>
            <a:ext cx="8229600" cy="990600"/>
          </a:xfrm>
        </p:spPr>
        <p:txBody>
          <a:bodyPr/>
          <a:lstStyle/>
          <a:p>
            <a:r>
              <a:rPr lang="en-US" sz="2800" b="1" dirty="0"/>
              <a:t>Acknowledgements</a:t>
            </a:r>
          </a:p>
        </p:txBody>
      </p:sp>
      <p:sp>
        <p:nvSpPr>
          <p:cNvPr id="3" name="Content Placeholder 2"/>
          <p:cNvSpPr>
            <a:spLocks noGrp="1"/>
          </p:cNvSpPr>
          <p:nvPr>
            <p:ph sz="half" idx="1"/>
          </p:nvPr>
        </p:nvSpPr>
        <p:spPr>
          <a:xfrm>
            <a:off x="304800" y="1123950"/>
            <a:ext cx="4086045" cy="3327280"/>
          </a:xfrm>
        </p:spPr>
        <p:txBody>
          <a:bodyPr>
            <a:normAutofit fontScale="92500" lnSpcReduction="10000"/>
          </a:bodyPr>
          <a:lstStyle/>
          <a:p>
            <a:r>
              <a:rPr lang="en-US" sz="2400" dirty="0"/>
              <a:t>We would to thank the IAEA for its support for the four fellows from Saudi Arabia for the four-month fellowship. </a:t>
            </a:r>
          </a:p>
          <a:p>
            <a:endParaRPr lang="en-US" sz="2400" dirty="0"/>
          </a:p>
          <a:p>
            <a:r>
              <a:rPr lang="en-US" sz="2400" dirty="0"/>
              <a:t>We also thank the staff of the Nuclear Engineering Teaching Lab for their support in training and reactor operations. </a:t>
            </a:r>
          </a:p>
          <a:p>
            <a:endParaRPr lang="en-US" sz="2400" dirty="0"/>
          </a:p>
        </p:txBody>
      </p:sp>
      <p:pic>
        <p:nvPicPr>
          <p:cNvPr id="10" name="Content Placeholder 9"/>
          <p:cNvPicPr>
            <a:picLocks noGrp="1" noChangeAspect="1"/>
          </p:cNvPicPr>
          <p:nvPr>
            <p:ph sz="half" idx="2"/>
          </p:nvPr>
        </p:nvPicPr>
        <p:blipFill>
          <a:blip r:embed="rId2"/>
          <a:stretch>
            <a:fillRect/>
          </a:stretch>
        </p:blipFill>
        <p:spPr>
          <a:xfrm>
            <a:off x="4583502" y="590550"/>
            <a:ext cx="4136731" cy="3287024"/>
          </a:xfrm>
          <a:prstGeom prst="rect">
            <a:avLst/>
          </a:prstGeom>
        </p:spPr>
      </p:pic>
      <p:sp>
        <p:nvSpPr>
          <p:cNvPr id="4" name="Rectangle 3"/>
          <p:cNvSpPr/>
          <p:nvPr/>
        </p:nvSpPr>
        <p:spPr>
          <a:xfrm>
            <a:off x="4563533" y="3943350"/>
            <a:ext cx="4572000" cy="830997"/>
          </a:xfrm>
          <a:prstGeom prst="rect">
            <a:avLst/>
          </a:prstGeom>
        </p:spPr>
        <p:txBody>
          <a:bodyPr>
            <a:spAutoFit/>
          </a:bodyPr>
          <a:lstStyle/>
          <a:p>
            <a:r>
              <a:rPr lang="en-US" i="1" dirty="0">
                <a:latin typeface="Arial" panose="020B0604020202020204" pitchFamily="34" charset="0"/>
                <a:ea typeface="Times New Roman" panose="02020603050405020304" pitchFamily="18" charset="0"/>
                <a:cs typeface="Arial" panose="020B0604020202020204" pitchFamily="34" charset="0"/>
              </a:rPr>
              <a:t>“The</a:t>
            </a:r>
            <a:r>
              <a:rPr lang="en-US" i="1" spc="-25"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training will</a:t>
            </a:r>
            <a:r>
              <a:rPr lang="en-US" i="1" spc="-70"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impact</a:t>
            </a:r>
            <a:r>
              <a:rPr lang="en-US" i="1" spc="-70"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our</a:t>
            </a:r>
            <a:r>
              <a:rPr lang="en-US" i="1" spc="-70"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professional</a:t>
            </a:r>
            <a:r>
              <a:rPr lang="en-US" i="1" spc="-65"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career</a:t>
            </a:r>
            <a:r>
              <a:rPr lang="en-US" i="1" spc="-70" dirty="0">
                <a:latin typeface="Arial" panose="020B0604020202020204" pitchFamily="34" charset="0"/>
                <a:ea typeface="Times New Roman" panose="02020603050405020304" pitchFamily="18" charset="0"/>
                <a:cs typeface="Arial" panose="020B0604020202020204" pitchFamily="34" charset="0"/>
              </a:rPr>
              <a:t> </a:t>
            </a:r>
            <a:r>
              <a:rPr lang="en-US" i="1" dirty="0">
                <a:latin typeface="Arial" panose="020B0604020202020204" pitchFamily="34" charset="0"/>
                <a:ea typeface="Times New Roman" panose="02020603050405020304" pitchFamily="18" charset="0"/>
                <a:cs typeface="Arial" panose="020B0604020202020204" pitchFamily="34" charset="0"/>
              </a:rPr>
              <a:t>profoundly”</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428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72277"/>
            <a:ext cx="8229600" cy="304800"/>
          </a:xfrm>
        </p:spPr>
        <p:txBody>
          <a:bodyPr/>
          <a:lstStyle/>
          <a:p>
            <a:r>
              <a:rPr lang="en-US" sz="2800" b="1" dirty="0"/>
              <a:t>Goal of the IAEA Fellowship</a:t>
            </a:r>
          </a:p>
        </p:txBody>
      </p:sp>
      <p:sp>
        <p:nvSpPr>
          <p:cNvPr id="3" name="Content Placeholder 2"/>
          <p:cNvSpPr>
            <a:spLocks noGrp="1"/>
          </p:cNvSpPr>
          <p:nvPr>
            <p:ph sz="half" idx="1"/>
          </p:nvPr>
        </p:nvSpPr>
        <p:spPr>
          <a:xfrm>
            <a:off x="235324" y="809217"/>
            <a:ext cx="4038600" cy="3810000"/>
          </a:xfrm>
        </p:spPr>
        <p:txBody>
          <a:bodyPr>
            <a:noAutofit/>
          </a:bodyPr>
          <a:lstStyle/>
          <a:p>
            <a:r>
              <a:rPr lang="en-US" sz="2400" dirty="0"/>
              <a:t>Typical novice training in nuclear science and engineering for research reactors is specific to a one or a few technical areas.</a:t>
            </a:r>
          </a:p>
          <a:p>
            <a:endParaRPr lang="en-US" sz="2400" dirty="0"/>
          </a:p>
        </p:txBody>
      </p:sp>
      <p:sp>
        <p:nvSpPr>
          <p:cNvPr id="4" name="Content Placeholder 3"/>
          <p:cNvSpPr>
            <a:spLocks noGrp="1"/>
          </p:cNvSpPr>
          <p:nvPr>
            <p:ph sz="half" idx="2"/>
          </p:nvPr>
        </p:nvSpPr>
        <p:spPr>
          <a:xfrm>
            <a:off x="4128247" y="777077"/>
            <a:ext cx="5029200" cy="4113068"/>
          </a:xfrm>
        </p:spPr>
        <p:txBody>
          <a:bodyPr>
            <a:normAutofit/>
          </a:bodyPr>
          <a:lstStyle/>
          <a:p>
            <a:r>
              <a:rPr lang="en-US" sz="2400" dirty="0"/>
              <a:t>We report on a unique 4-month experience of four IAEA fellows from Saudi Arabia who undertook a variety of research reactor training exercises at the 1.1 MW TRIGA research reactor at the Nuclear Engineering Teaching Lab at the University of Texas</a:t>
            </a:r>
          </a:p>
        </p:txBody>
      </p:sp>
      <p:pic>
        <p:nvPicPr>
          <p:cNvPr id="5" name="Picture 4"/>
          <p:cNvPicPr>
            <a:picLocks noChangeAspect="1"/>
          </p:cNvPicPr>
          <p:nvPr/>
        </p:nvPicPr>
        <p:blipFill>
          <a:blip r:embed="rId2"/>
          <a:stretch>
            <a:fillRect/>
          </a:stretch>
        </p:blipFill>
        <p:spPr>
          <a:xfrm>
            <a:off x="685800" y="3036507"/>
            <a:ext cx="3276600" cy="1821243"/>
          </a:xfrm>
          <a:prstGeom prst="rect">
            <a:avLst/>
          </a:prstGeom>
        </p:spPr>
      </p:pic>
      <p:pic>
        <p:nvPicPr>
          <p:cNvPr id="6" name="Picture 5"/>
          <p:cNvPicPr>
            <a:picLocks noChangeAspect="1"/>
          </p:cNvPicPr>
          <p:nvPr/>
        </p:nvPicPr>
        <p:blipFill>
          <a:blip r:embed="rId3"/>
          <a:stretch>
            <a:fillRect/>
          </a:stretch>
        </p:blipFill>
        <p:spPr>
          <a:xfrm>
            <a:off x="4568701" y="3790950"/>
            <a:ext cx="4383740" cy="1219200"/>
          </a:xfrm>
          <a:prstGeom prst="rect">
            <a:avLst/>
          </a:prstGeom>
        </p:spPr>
      </p:pic>
    </p:spTree>
    <p:extLst>
      <p:ext uri="{BB962C8B-B14F-4D97-AF65-F5344CB8AC3E}">
        <p14:creationId xmlns:p14="http://schemas.microsoft.com/office/powerpoint/2010/main" val="2131666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229600" cy="762000"/>
          </a:xfrm>
        </p:spPr>
        <p:txBody>
          <a:bodyPr/>
          <a:lstStyle/>
          <a:p>
            <a:r>
              <a:rPr lang="en-US" sz="2400" b="1" dirty="0"/>
              <a:t>Areas of Training </a:t>
            </a:r>
          </a:p>
        </p:txBody>
      </p:sp>
      <p:sp>
        <p:nvSpPr>
          <p:cNvPr id="3" name="Content Placeholder 2"/>
          <p:cNvSpPr>
            <a:spLocks noGrp="1"/>
          </p:cNvSpPr>
          <p:nvPr>
            <p:ph sz="half" idx="1"/>
          </p:nvPr>
        </p:nvSpPr>
        <p:spPr>
          <a:xfrm>
            <a:off x="152399" y="819150"/>
            <a:ext cx="5562602" cy="4267200"/>
          </a:xfrm>
        </p:spPr>
        <p:txBody>
          <a:bodyPr>
            <a:noAutofit/>
          </a:bodyPr>
          <a:lstStyle/>
          <a:p>
            <a:r>
              <a:rPr lang="en-US" sz="2200" dirty="0"/>
              <a:t>The main objective of the IAEA fellowship program was to introduce the fellows to the concepts and practice of </a:t>
            </a:r>
            <a:r>
              <a:rPr lang="en-US" sz="2200" b="1" dirty="0"/>
              <a:t>neutron activation analysis. </a:t>
            </a:r>
          </a:p>
          <a:p>
            <a:r>
              <a:rPr lang="en-US" sz="2200" dirty="0"/>
              <a:t>The participants followed the successful on-line IAEA course which has been used by many member states. </a:t>
            </a:r>
          </a:p>
          <a:p>
            <a:r>
              <a:rPr lang="en-US" sz="2200" dirty="0"/>
              <a:t>The practical aspects included using the TRIGA reactor at 30 KW to mimic the power levels of the new research reactor in Saudi Arabia.</a:t>
            </a:r>
          </a:p>
        </p:txBody>
      </p:sp>
      <p:pic>
        <p:nvPicPr>
          <p:cNvPr id="5" name="Content Placeholder 4"/>
          <p:cNvPicPr>
            <a:picLocks noGrp="1" noChangeAspect="1"/>
          </p:cNvPicPr>
          <p:nvPr>
            <p:ph sz="half" idx="2"/>
          </p:nvPr>
        </p:nvPicPr>
        <p:blipFill>
          <a:blip r:embed="rId3"/>
          <a:stretch>
            <a:fillRect/>
          </a:stretch>
        </p:blipFill>
        <p:spPr>
          <a:xfrm>
            <a:off x="5867400" y="689394"/>
            <a:ext cx="3188159" cy="2793585"/>
          </a:xfrm>
          <a:prstGeom prst="rect">
            <a:avLst/>
          </a:prstGeom>
        </p:spPr>
      </p:pic>
      <p:sp>
        <p:nvSpPr>
          <p:cNvPr id="6" name="TextBox 5"/>
          <p:cNvSpPr txBox="1"/>
          <p:nvPr/>
        </p:nvSpPr>
        <p:spPr>
          <a:xfrm>
            <a:off x="5715001" y="3714750"/>
            <a:ext cx="3124200" cy="457200"/>
          </a:xfrm>
          <a:prstGeom prst="rect">
            <a:avLst/>
          </a:prstGeom>
          <a:noFill/>
        </p:spPr>
        <p:txBody>
          <a:bodyPr wrap="square" rtlCol="0">
            <a:spAutoFit/>
          </a:bodyPr>
          <a:lstStyle/>
          <a:p>
            <a:r>
              <a:rPr lang="en-US" dirty="0">
                <a:latin typeface="Arial" panose="020B0604020202020204" pitchFamily="34" charset="0"/>
              </a:rPr>
              <a:t>Pneumatic Facility</a:t>
            </a:r>
          </a:p>
        </p:txBody>
      </p:sp>
    </p:spTree>
    <p:extLst>
      <p:ext uri="{BB962C8B-B14F-4D97-AF65-F5344CB8AC3E}">
        <p14:creationId xmlns:p14="http://schemas.microsoft.com/office/powerpoint/2010/main" val="383163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8229600" cy="990600"/>
          </a:xfrm>
        </p:spPr>
        <p:txBody>
          <a:bodyPr/>
          <a:lstStyle/>
          <a:p>
            <a:r>
              <a:rPr lang="en-US" sz="2800" b="1" dirty="0"/>
              <a:t>Areas of Training</a:t>
            </a:r>
          </a:p>
        </p:txBody>
      </p:sp>
      <p:sp>
        <p:nvSpPr>
          <p:cNvPr id="3" name="Content Placeholder 2"/>
          <p:cNvSpPr>
            <a:spLocks noGrp="1"/>
          </p:cNvSpPr>
          <p:nvPr>
            <p:ph sz="half" idx="1"/>
          </p:nvPr>
        </p:nvSpPr>
        <p:spPr>
          <a:xfrm>
            <a:off x="228600" y="895350"/>
            <a:ext cx="4038600" cy="4114800"/>
          </a:xfrm>
        </p:spPr>
        <p:txBody>
          <a:bodyPr>
            <a:noAutofit/>
          </a:bodyPr>
          <a:lstStyle/>
          <a:p>
            <a:r>
              <a:rPr lang="en-US" sz="2400" b="1" dirty="0"/>
              <a:t>Gamma Ray Spectrometry: </a:t>
            </a:r>
            <a:r>
              <a:rPr lang="en-US" sz="2400" dirty="0"/>
              <a:t>To familiarize the fellows with gamma ray spectrometry a set of simple experiments were performed.</a:t>
            </a:r>
          </a:p>
          <a:p>
            <a:r>
              <a:rPr lang="en-US" sz="2400" dirty="0"/>
              <a:t>Calibration, resolution and full width half maximum (FWHM).</a:t>
            </a:r>
          </a:p>
        </p:txBody>
      </p:sp>
      <p:pic>
        <p:nvPicPr>
          <p:cNvPr id="5" name="Content Placeholder 4"/>
          <p:cNvPicPr>
            <a:picLocks noGrp="1" noChangeAspect="1"/>
          </p:cNvPicPr>
          <p:nvPr>
            <p:ph sz="half" idx="2"/>
          </p:nvPr>
        </p:nvPicPr>
        <p:blipFill>
          <a:blip r:embed="rId2"/>
          <a:stretch>
            <a:fillRect/>
          </a:stretch>
        </p:blipFill>
        <p:spPr>
          <a:xfrm>
            <a:off x="4170153" y="846446"/>
            <a:ext cx="4934513" cy="2438400"/>
          </a:xfrm>
          <a:prstGeom prst="rect">
            <a:avLst/>
          </a:prstGeom>
        </p:spPr>
      </p:pic>
      <p:sp>
        <p:nvSpPr>
          <p:cNvPr id="6" name="Rectangle 5"/>
          <p:cNvSpPr/>
          <p:nvPr/>
        </p:nvSpPr>
        <p:spPr>
          <a:xfrm>
            <a:off x="4258733" y="3638550"/>
            <a:ext cx="4572000" cy="830997"/>
          </a:xfrm>
          <a:prstGeom prst="rect">
            <a:avLst/>
          </a:prstGeom>
        </p:spPr>
        <p:txBody>
          <a:bodyPr>
            <a:spAutoFit/>
          </a:bodyPr>
          <a:lstStyle/>
          <a:p>
            <a:r>
              <a:rPr lang="en-US" dirty="0">
                <a:latin typeface="Arial" panose="020B0604020202020204" pitchFamily="34" charset="0"/>
              </a:rPr>
              <a:t>The relation between energies and FWHM.</a:t>
            </a:r>
          </a:p>
        </p:txBody>
      </p:sp>
    </p:spTree>
    <p:extLst>
      <p:ext uri="{BB962C8B-B14F-4D97-AF65-F5344CB8AC3E}">
        <p14:creationId xmlns:p14="http://schemas.microsoft.com/office/powerpoint/2010/main" val="418083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06525"/>
            <a:ext cx="8229600" cy="990600"/>
          </a:xfrm>
        </p:spPr>
        <p:txBody>
          <a:bodyPr/>
          <a:lstStyle/>
          <a:p>
            <a:r>
              <a:rPr lang="en-US" sz="2800" b="1" dirty="0"/>
              <a:t>Areas of Training</a:t>
            </a:r>
          </a:p>
        </p:txBody>
      </p:sp>
      <p:sp>
        <p:nvSpPr>
          <p:cNvPr id="3" name="Content Placeholder 2"/>
          <p:cNvSpPr>
            <a:spLocks noGrp="1"/>
          </p:cNvSpPr>
          <p:nvPr>
            <p:ph sz="half" idx="1"/>
          </p:nvPr>
        </p:nvSpPr>
        <p:spPr>
          <a:xfrm>
            <a:off x="228600" y="895350"/>
            <a:ext cx="4191000" cy="4114800"/>
          </a:xfrm>
        </p:spPr>
        <p:txBody>
          <a:bodyPr>
            <a:normAutofit fontScale="92500"/>
          </a:bodyPr>
          <a:lstStyle/>
          <a:p>
            <a:r>
              <a:rPr lang="en-US" sz="2400" b="1" dirty="0"/>
              <a:t>Determination of environmental gamma radiation background</a:t>
            </a:r>
          </a:p>
          <a:p>
            <a:r>
              <a:rPr lang="en-US" sz="2400" dirty="0"/>
              <a:t>The laboratory objective was to measure a typical 24-hr background in a room with and without lead shielding. </a:t>
            </a:r>
          </a:p>
          <a:p>
            <a:r>
              <a:rPr lang="en-US" sz="2400" dirty="0"/>
              <a:t>A good understanding of the decay series of </a:t>
            </a:r>
            <a:r>
              <a:rPr lang="en-US" sz="2400" baseline="30000" dirty="0"/>
              <a:t>238</a:t>
            </a:r>
            <a:r>
              <a:rPr lang="en-US" sz="2400" dirty="0"/>
              <a:t>U, </a:t>
            </a:r>
            <a:r>
              <a:rPr lang="en-US" sz="2400" baseline="30000" dirty="0"/>
              <a:t>235</a:t>
            </a:r>
            <a:r>
              <a:rPr lang="en-US" sz="2400" dirty="0"/>
              <a:t>U and </a:t>
            </a:r>
            <a:r>
              <a:rPr lang="en-US" sz="2400" baseline="30000" dirty="0"/>
              <a:t>232</a:t>
            </a:r>
            <a:r>
              <a:rPr lang="en-US" sz="2400" dirty="0"/>
              <a:t>Th decay series and </a:t>
            </a:r>
            <a:r>
              <a:rPr lang="en-US" sz="2400" baseline="30000" dirty="0"/>
              <a:t>40</a:t>
            </a:r>
            <a:r>
              <a:rPr lang="en-US" sz="2400" dirty="0"/>
              <a:t>K was achieved by the fellows. </a:t>
            </a:r>
          </a:p>
          <a:p>
            <a:endParaRPr lang="en-US" sz="2400" dirty="0"/>
          </a:p>
          <a:p>
            <a:endParaRPr lang="en-US" sz="2400" dirty="0"/>
          </a:p>
        </p:txBody>
      </p:sp>
      <p:sp>
        <p:nvSpPr>
          <p:cNvPr id="4" name="Content Placeholder 3"/>
          <p:cNvSpPr>
            <a:spLocks noGrp="1"/>
          </p:cNvSpPr>
          <p:nvPr>
            <p:ph sz="half" idx="2"/>
          </p:nvPr>
        </p:nvSpPr>
        <p:spPr>
          <a:xfrm>
            <a:off x="4267200" y="541667"/>
            <a:ext cx="4605068" cy="4822166"/>
          </a:xfrm>
        </p:spPr>
        <p:txBody>
          <a:bodyPr>
            <a:normAutofit fontScale="92500"/>
          </a:bodyPr>
          <a:lstStyle/>
          <a:p>
            <a:pPr marL="0" indent="0">
              <a:buNone/>
            </a:pPr>
            <a:r>
              <a:rPr lang="en-US" sz="2400" b="1" i="1" dirty="0">
                <a:ea typeface="Arial" panose="020B0604020202020204" pitchFamily="34" charset="0"/>
              </a:rPr>
              <a:t>Gamma ray self-attenuation:</a:t>
            </a:r>
            <a:r>
              <a:rPr lang="en-US" sz="2400" dirty="0">
                <a:ea typeface="Arial" panose="020B0604020202020204" pitchFamily="34" charset="0"/>
              </a:rPr>
              <a:t> In this laboratory, the self-attenuation correction factor for a oil scale sample was determined using a </a:t>
            </a:r>
            <a:r>
              <a:rPr lang="en-US" sz="2400" baseline="30000" dirty="0">
                <a:ea typeface="Arial" panose="020B0604020202020204" pitchFamily="34" charset="0"/>
              </a:rPr>
              <a:t>152</a:t>
            </a:r>
            <a:r>
              <a:rPr lang="en-US" sz="2400" dirty="0">
                <a:ea typeface="Arial" panose="020B0604020202020204" pitchFamily="34" charset="0"/>
              </a:rPr>
              <a:t>Eu source</a:t>
            </a:r>
            <a:r>
              <a:rPr lang="en-US" sz="2400" dirty="0"/>
              <a:t>. </a:t>
            </a:r>
          </a:p>
        </p:txBody>
      </p:sp>
      <p:pic>
        <p:nvPicPr>
          <p:cNvPr id="5" name="Picture 4"/>
          <p:cNvPicPr>
            <a:picLocks noChangeAspect="1"/>
          </p:cNvPicPr>
          <p:nvPr/>
        </p:nvPicPr>
        <p:blipFill>
          <a:blip r:embed="rId2"/>
          <a:stretch>
            <a:fillRect/>
          </a:stretch>
        </p:blipFill>
        <p:spPr>
          <a:xfrm>
            <a:off x="4315357" y="2266950"/>
            <a:ext cx="4508753" cy="2112702"/>
          </a:xfrm>
          <a:prstGeom prst="rect">
            <a:avLst/>
          </a:prstGeom>
        </p:spPr>
      </p:pic>
      <p:sp>
        <p:nvSpPr>
          <p:cNvPr id="6" name="Rectangle 5"/>
          <p:cNvSpPr/>
          <p:nvPr/>
        </p:nvSpPr>
        <p:spPr>
          <a:xfrm>
            <a:off x="4533900" y="4141020"/>
            <a:ext cx="4572000" cy="707886"/>
          </a:xfrm>
          <a:prstGeom prst="rect">
            <a:avLst/>
          </a:prstGeom>
        </p:spPr>
        <p:txBody>
          <a:bodyPr>
            <a:spAutoFit/>
          </a:bodyPr>
          <a:lstStyle/>
          <a:p>
            <a:r>
              <a:rPr lang="en-US" sz="2000" dirty="0">
                <a:latin typeface="Arial" panose="020B0604020202020204" pitchFamily="34" charset="0"/>
                <a:ea typeface="Arial" panose="020B0604020202020204" pitchFamily="34" charset="0"/>
              </a:rPr>
              <a:t>The relation between self-attenuation and gamma ray energy</a:t>
            </a:r>
            <a:endParaRPr lang="en-US" sz="2000" dirty="0">
              <a:latin typeface="Arial" panose="020B0604020202020204" pitchFamily="34" charset="0"/>
            </a:endParaRPr>
          </a:p>
        </p:txBody>
      </p:sp>
    </p:spTree>
    <p:extLst>
      <p:ext uri="{BB962C8B-B14F-4D97-AF65-F5344CB8AC3E}">
        <p14:creationId xmlns:p14="http://schemas.microsoft.com/office/powerpoint/2010/main" val="190190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102" y="209550"/>
            <a:ext cx="8229600" cy="990600"/>
          </a:xfrm>
        </p:spPr>
        <p:txBody>
          <a:bodyPr/>
          <a:lstStyle/>
          <a:p>
            <a:r>
              <a:rPr lang="en-US" sz="2800" b="1" dirty="0"/>
              <a:t>Areas of Training</a:t>
            </a:r>
          </a:p>
        </p:txBody>
      </p:sp>
      <p:sp>
        <p:nvSpPr>
          <p:cNvPr id="3" name="Content Placeholder 2"/>
          <p:cNvSpPr>
            <a:spLocks noGrp="1"/>
          </p:cNvSpPr>
          <p:nvPr>
            <p:ph sz="half" idx="1"/>
          </p:nvPr>
        </p:nvSpPr>
        <p:spPr>
          <a:xfrm>
            <a:off x="-23641" y="895350"/>
            <a:ext cx="4412410" cy="3962400"/>
          </a:xfrm>
        </p:spPr>
        <p:txBody>
          <a:bodyPr>
            <a:normAutofit/>
          </a:bodyPr>
          <a:lstStyle/>
          <a:p>
            <a:r>
              <a:rPr lang="en-US" sz="2200" b="1" dirty="0"/>
              <a:t>Determination of uranium fission product/activation activity</a:t>
            </a:r>
          </a:p>
          <a:p>
            <a:r>
              <a:rPr lang="en-US" sz="2200" dirty="0"/>
              <a:t>1000 </a:t>
            </a:r>
            <a:r>
              <a:rPr lang="en-US" sz="2200" dirty="0" err="1"/>
              <a:t>μg</a:t>
            </a:r>
            <a:r>
              <a:rPr lang="en-US" sz="2200" dirty="0"/>
              <a:t>/g of natural uranium was irradiated for 30 minutes in the TRIGA reactor. </a:t>
            </a:r>
          </a:p>
          <a:p>
            <a:r>
              <a:rPr lang="en-US" sz="2200" dirty="0"/>
              <a:t>One week later the activity of several fission products and activation of uranium were determined using an efficiency curve constructed with </a:t>
            </a:r>
            <a:r>
              <a:rPr lang="en-US" sz="2200" baseline="30000" dirty="0"/>
              <a:t>152</a:t>
            </a:r>
            <a:r>
              <a:rPr lang="en-US" sz="2200" dirty="0"/>
              <a:t>Eu </a:t>
            </a:r>
          </a:p>
        </p:txBody>
      </p:sp>
      <p:pic>
        <p:nvPicPr>
          <p:cNvPr id="5" name="Content Placeholder 4"/>
          <p:cNvPicPr>
            <a:picLocks noGrp="1"/>
          </p:cNvPicPr>
          <p:nvPr>
            <p:ph sz="half" idx="2"/>
          </p:nvPr>
        </p:nvPicPr>
        <p:blipFill>
          <a:blip r:embed="rId2"/>
          <a:stretch>
            <a:fillRect/>
          </a:stretch>
        </p:blipFill>
        <p:spPr>
          <a:xfrm>
            <a:off x="4191001" y="742950"/>
            <a:ext cx="4876800" cy="2971800"/>
          </a:xfrm>
          <a:prstGeom prst="rect">
            <a:avLst/>
          </a:prstGeom>
        </p:spPr>
      </p:pic>
      <p:sp>
        <p:nvSpPr>
          <p:cNvPr id="6" name="Rectangle 5"/>
          <p:cNvSpPr/>
          <p:nvPr/>
        </p:nvSpPr>
        <p:spPr>
          <a:xfrm>
            <a:off x="4319758" y="4046607"/>
            <a:ext cx="5105400" cy="707886"/>
          </a:xfrm>
          <a:prstGeom prst="rect">
            <a:avLst/>
          </a:prstGeom>
        </p:spPr>
        <p:txBody>
          <a:bodyPr wrap="square">
            <a:spAutoFit/>
          </a:bodyPr>
          <a:lstStyle/>
          <a:p>
            <a:pPr marL="0" marR="1079500" algn="ctr">
              <a:spcBef>
                <a:spcPts val="0"/>
              </a:spcBef>
              <a:spcAft>
                <a:spcPts val="0"/>
              </a:spcAft>
            </a:pPr>
            <a:r>
              <a:rPr lang="en-US" sz="2000" dirty="0">
                <a:latin typeface="Arial" panose="020B0604020202020204" pitchFamily="34" charset="0"/>
                <a:ea typeface="Arial" panose="020B0604020202020204" pitchFamily="34" charset="0"/>
              </a:rPr>
              <a:t>Efficiency curve of </a:t>
            </a:r>
            <a:r>
              <a:rPr lang="en-US" sz="2000" baseline="30000" dirty="0">
                <a:latin typeface="Arial" panose="020B0604020202020204" pitchFamily="34" charset="0"/>
                <a:ea typeface="Arial" panose="020B0604020202020204" pitchFamily="34" charset="0"/>
              </a:rPr>
              <a:t>152</a:t>
            </a:r>
            <a:r>
              <a:rPr lang="en-US" sz="2000" dirty="0">
                <a:latin typeface="Arial" panose="020B0604020202020204" pitchFamily="34" charset="0"/>
                <a:ea typeface="Arial" panose="020B0604020202020204" pitchFamily="34" charset="0"/>
              </a:rPr>
              <a:t>Eu 10 cm from the germanium detector</a:t>
            </a:r>
          </a:p>
        </p:txBody>
      </p:sp>
    </p:spTree>
    <p:extLst>
      <p:ext uri="{BB962C8B-B14F-4D97-AF65-F5344CB8AC3E}">
        <p14:creationId xmlns:p14="http://schemas.microsoft.com/office/powerpoint/2010/main" val="356518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229600" cy="990600"/>
          </a:xfrm>
        </p:spPr>
        <p:txBody>
          <a:bodyPr/>
          <a:lstStyle/>
          <a:p>
            <a:r>
              <a:rPr lang="en-US" sz="2800" b="1" dirty="0"/>
              <a:t>Areas of Training</a:t>
            </a:r>
          </a:p>
        </p:txBody>
      </p:sp>
      <p:sp>
        <p:nvSpPr>
          <p:cNvPr id="3" name="Content Placeholder 2"/>
          <p:cNvSpPr>
            <a:spLocks noGrp="1"/>
          </p:cNvSpPr>
          <p:nvPr>
            <p:ph sz="half" idx="1"/>
          </p:nvPr>
        </p:nvSpPr>
        <p:spPr>
          <a:xfrm>
            <a:off x="0" y="819150"/>
            <a:ext cx="4648200" cy="4114800"/>
          </a:xfrm>
        </p:spPr>
        <p:txBody>
          <a:bodyPr>
            <a:normAutofit fontScale="25000" lnSpcReduction="20000"/>
          </a:bodyPr>
          <a:lstStyle/>
          <a:p>
            <a:r>
              <a:rPr lang="en-US" i="1" dirty="0"/>
              <a:t> </a:t>
            </a:r>
            <a:r>
              <a:rPr lang="en-US" sz="7400" b="1" i="1" dirty="0"/>
              <a:t>Operation Training:</a:t>
            </a:r>
            <a:r>
              <a:rPr lang="en-US" sz="7400" i="1" dirty="0"/>
              <a:t> </a:t>
            </a:r>
            <a:r>
              <a:rPr lang="en-US" sz="7400" dirty="0"/>
              <a:t>A 5-day training on reactor operation with a general overview of how a research reactor operates accompanied with some hands-on practice in the form of experiments.</a:t>
            </a:r>
          </a:p>
          <a:p>
            <a:pPr lvl="0"/>
            <a:r>
              <a:rPr lang="en-US" sz="7400" b="1" i="1" dirty="0"/>
              <a:t>Reactor startup &amp; shutdown:</a:t>
            </a:r>
            <a:r>
              <a:rPr lang="en-US" sz="7400" i="1" dirty="0"/>
              <a:t> </a:t>
            </a:r>
            <a:r>
              <a:rPr lang="en-US" sz="7400" dirty="0"/>
              <a:t>The purpose of this experiment was to study the process of safely starting up and shutting down the reactor. An experience on basic reactor behavior was gained, along with reactor multiplication, knowledge of reactor instrumentation, and observations of subcritical multiplications, also operation modes that are auto, manual, square wave and pulse mode.</a:t>
            </a:r>
          </a:p>
        </p:txBody>
      </p:sp>
      <p:sp>
        <p:nvSpPr>
          <p:cNvPr id="4" name="Content Placeholder 3"/>
          <p:cNvSpPr>
            <a:spLocks noGrp="1"/>
          </p:cNvSpPr>
          <p:nvPr>
            <p:ph sz="half" idx="2"/>
          </p:nvPr>
        </p:nvSpPr>
        <p:spPr>
          <a:xfrm>
            <a:off x="4648200" y="623977"/>
            <a:ext cx="4343400" cy="4095750"/>
          </a:xfrm>
        </p:spPr>
        <p:txBody>
          <a:bodyPr>
            <a:normAutofit fontScale="25000" lnSpcReduction="20000"/>
          </a:bodyPr>
          <a:lstStyle/>
          <a:p>
            <a:pPr lvl="0"/>
            <a:r>
              <a:rPr lang="en-US" sz="8000" b="1" i="1" dirty="0"/>
              <a:t>Control rod worth:</a:t>
            </a:r>
            <a:r>
              <a:rPr lang="en-US" sz="8000" b="1" dirty="0"/>
              <a:t> </a:t>
            </a:r>
            <a:r>
              <a:rPr lang="en-US" sz="8000" dirty="0"/>
              <a:t>The purpose of this experiment was to learn how to measure the reactivity worth of an item in the reactor and to generate an understanding of the impact of control rod worth axial distribution on safe reactor operation.</a:t>
            </a:r>
          </a:p>
          <a:p>
            <a:pPr lvl="0"/>
            <a:r>
              <a:rPr lang="en-US" sz="8000" b="1" i="1" dirty="0"/>
              <a:t>Fuel rod worth:</a:t>
            </a:r>
            <a:r>
              <a:rPr lang="en-US" sz="8000" dirty="0"/>
              <a:t> </a:t>
            </a:r>
            <a:r>
              <a:rPr lang="en-US" sz="8000" i="1" dirty="0"/>
              <a:t>The purpose of this experiment was to learn how to measure the reactivity worth of a fuel element in the core and to generate an understanding of the impact of its location to the amount of reactivity it adds to the sum of the cores worth.</a:t>
            </a:r>
            <a:endParaRPr lang="en-US" sz="8000" dirty="0"/>
          </a:p>
          <a:p>
            <a:endParaRPr lang="en-US" sz="8000" dirty="0"/>
          </a:p>
        </p:txBody>
      </p:sp>
    </p:spTree>
    <p:extLst>
      <p:ext uri="{BB962C8B-B14F-4D97-AF65-F5344CB8AC3E}">
        <p14:creationId xmlns:p14="http://schemas.microsoft.com/office/powerpoint/2010/main" val="179622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229600" cy="990600"/>
          </a:xfrm>
        </p:spPr>
        <p:txBody>
          <a:bodyPr/>
          <a:lstStyle/>
          <a:p>
            <a:r>
              <a:rPr lang="en-US" sz="2800" b="1" dirty="0"/>
              <a:t>Areas of Training</a:t>
            </a:r>
          </a:p>
        </p:txBody>
      </p:sp>
      <p:sp>
        <p:nvSpPr>
          <p:cNvPr id="3" name="Content Placeholder 2"/>
          <p:cNvSpPr>
            <a:spLocks noGrp="1"/>
          </p:cNvSpPr>
          <p:nvPr>
            <p:ph sz="half" idx="1"/>
          </p:nvPr>
        </p:nvSpPr>
        <p:spPr>
          <a:xfrm>
            <a:off x="228600" y="1123950"/>
            <a:ext cx="8610600" cy="3886200"/>
          </a:xfrm>
        </p:spPr>
        <p:txBody>
          <a:bodyPr>
            <a:noAutofit/>
          </a:bodyPr>
          <a:lstStyle/>
          <a:p>
            <a:pPr lvl="0"/>
            <a:r>
              <a:rPr lang="en-US" sz="2000" b="1" i="1" dirty="0"/>
              <a:t>Domestic Licensing:</a:t>
            </a:r>
            <a:r>
              <a:rPr lang="en-US" sz="2000" i="1" dirty="0"/>
              <a:t> </a:t>
            </a:r>
            <a:r>
              <a:rPr lang="en-US" sz="2000" dirty="0"/>
              <a:t>The license Process include construction permit, operating license: fuel loading and operations. Title 10 of the Code of Federal Regulations is one of 50 titles composing the United States Code of Federal Regulations (CFR) and contains the principal set of rules and regulations issued by federal agencies regarding nuclear energy</a:t>
            </a:r>
          </a:p>
          <a:p>
            <a:pPr lvl="0"/>
            <a:r>
              <a:rPr lang="en-US" sz="2000" b="1" i="1" dirty="0"/>
              <a:t>TRIGA Technical Specifications: </a:t>
            </a:r>
            <a:r>
              <a:rPr lang="en-US" sz="2000" dirty="0"/>
              <a:t>The Technical Specifications identify how to operate safely which typically includes a Safety Analysis Report. </a:t>
            </a:r>
          </a:p>
          <a:p>
            <a:pPr lvl="0"/>
            <a:r>
              <a:rPr lang="en-US" sz="2000" b="1" i="1" dirty="0"/>
              <a:t>Emergency Plans</a:t>
            </a:r>
            <a:r>
              <a:rPr lang="en-US" sz="2000" i="1" dirty="0"/>
              <a:t>:</a:t>
            </a:r>
            <a:r>
              <a:rPr lang="en-US" sz="2000" dirty="0"/>
              <a:t> The emergency response plan criteria include overall responsibilities and on-site response coordination.</a:t>
            </a:r>
          </a:p>
          <a:p>
            <a:r>
              <a:rPr lang="en-US" sz="2000" dirty="0"/>
              <a:t> </a:t>
            </a:r>
          </a:p>
          <a:p>
            <a:endParaRPr lang="en-US" sz="2000" dirty="0"/>
          </a:p>
        </p:txBody>
      </p:sp>
    </p:spTree>
    <p:extLst>
      <p:ext uri="{BB962C8B-B14F-4D97-AF65-F5344CB8AC3E}">
        <p14:creationId xmlns:p14="http://schemas.microsoft.com/office/powerpoint/2010/main" val="1677019977"/>
      </p:ext>
    </p:extLst>
  </p:cSld>
  <p:clrMapOvr>
    <a:masterClrMapping/>
  </p:clrMapOvr>
</p:sld>
</file>

<file path=ppt/theme/theme1.xml><?xml version="1.0" encoding="utf-8"?>
<a:theme xmlns:a="http://schemas.openxmlformats.org/drawingml/2006/main" name="16-9 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9 Ligh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PNNL">
  <a:themeElements>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9041</TotalTime>
  <Words>1467</Words>
  <Application>Microsoft Office PowerPoint</Application>
  <PresentationFormat>On-screen Show (16:9)</PresentationFormat>
  <Paragraphs>108</Paragraphs>
  <Slides>20</Slides>
  <Notes>3</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20</vt:i4>
      </vt:variant>
    </vt:vector>
  </HeadingPairs>
  <TitlesOfParts>
    <vt:vector size="34" baseType="lpstr">
      <vt:lpstr>Arial</vt:lpstr>
      <vt:lpstr>Arial Black</vt:lpstr>
      <vt:lpstr>Calibri</vt:lpstr>
      <vt:lpstr>Wingdings</vt:lpstr>
      <vt:lpstr>16-9 Cover</vt:lpstr>
      <vt:lpstr>16-9 Light Background</vt:lpstr>
      <vt:lpstr>16-9 White Backgroud</vt:lpstr>
      <vt:lpstr>1_16-9 White Backgroud</vt:lpstr>
      <vt:lpstr>2_16-9 White Backgroud</vt:lpstr>
      <vt:lpstr>3_16-9 White Backgroud</vt:lpstr>
      <vt:lpstr>PNNL</vt:lpstr>
      <vt:lpstr>4_16-9 White Backgroud</vt:lpstr>
      <vt:lpstr>5_16-9 White Backgroud</vt:lpstr>
      <vt:lpstr>6_16-9 White Backgroud</vt:lpstr>
      <vt:lpstr>PowerPoint Presentation</vt:lpstr>
      <vt:lpstr>Introduction</vt:lpstr>
      <vt:lpstr>Goal of the IAEA Fellowship</vt:lpstr>
      <vt:lpstr>Areas of Training </vt:lpstr>
      <vt:lpstr>Areas of Training</vt:lpstr>
      <vt:lpstr>Areas of Training</vt:lpstr>
      <vt:lpstr>Areas of Training</vt:lpstr>
      <vt:lpstr>Areas of Training</vt:lpstr>
      <vt:lpstr>Areas of Training</vt:lpstr>
      <vt:lpstr>Areas of Training</vt:lpstr>
      <vt:lpstr>Areas of Training</vt:lpstr>
      <vt:lpstr>Areas of Training</vt:lpstr>
      <vt:lpstr>Areas of Training</vt:lpstr>
      <vt:lpstr>Areas of Training</vt:lpstr>
      <vt:lpstr>Lectures</vt:lpstr>
      <vt:lpstr>Lectures</vt:lpstr>
      <vt:lpstr>Site Visit</vt:lpstr>
      <vt:lpstr>Group Project</vt:lpstr>
      <vt:lpstr>Conclusions</vt:lpstr>
      <vt:lpstr>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Landsberger, Sheldon</cp:lastModifiedBy>
  <cp:revision>486</cp:revision>
  <cp:lastPrinted>2011-01-24T02:49:42Z</cp:lastPrinted>
  <dcterms:created xsi:type="dcterms:W3CDTF">2011-06-30T15:04:08Z</dcterms:created>
  <dcterms:modified xsi:type="dcterms:W3CDTF">2025-10-04T03:09:10Z</dcterms:modified>
  <cp:category/>
</cp:coreProperties>
</file>